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77" r:id="rId6"/>
    <p:sldId id="258" r:id="rId7"/>
    <p:sldId id="290" r:id="rId8"/>
    <p:sldId id="264" r:id="rId9"/>
    <p:sldId id="291" r:id="rId10"/>
    <p:sldId id="268" r:id="rId11"/>
    <p:sldId id="286" r:id="rId12"/>
    <p:sldId id="262" r:id="rId13"/>
    <p:sldId id="292" r:id="rId14"/>
    <p:sldId id="279" r:id="rId15"/>
    <p:sldId id="260" r:id="rId16"/>
    <p:sldId id="293" r:id="rId17"/>
    <p:sldId id="294" r:id="rId18"/>
    <p:sldId id="296" r:id="rId19"/>
    <p:sldId id="297" r:id="rId20"/>
    <p:sldId id="298"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80" d="100"/>
          <a:sy n="80" d="100"/>
        </p:scale>
        <p:origin x="82"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png"/><Relationship Id="rId4"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png"/><Relationship Id="rId4"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077B5-73C2-4E27-A457-BF94EBCB0D79}"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BAF7915-5B49-432C-8949-690BDD1BF93B}">
      <dgm:prSet phldrT="[Text]" phldr="1"/>
      <dgm:spPr/>
      <dgm:t>
        <a:bodyPr/>
        <a:lstStyle/>
        <a:p>
          <a:endParaRPr lang="en-US" dirty="0"/>
        </a:p>
      </dgm:t>
    </dgm:pt>
    <dgm:pt modelId="{057D59B2-5A4B-487B-96B6-FB29F0580D56}" type="parTrans" cxnId="{A13364F3-B3EA-47DD-B114-11F7E109396B}">
      <dgm:prSet/>
      <dgm:spPr/>
      <dgm:t>
        <a:bodyPr/>
        <a:lstStyle/>
        <a:p>
          <a:endParaRPr lang="en-US"/>
        </a:p>
      </dgm:t>
    </dgm:pt>
    <dgm:pt modelId="{6FC46AAC-8448-4418-AAD3-14D08C92B5DD}" type="sibTrans" cxnId="{A13364F3-B3EA-47DD-B114-11F7E109396B}">
      <dgm:prSet/>
      <dgm:spPr/>
      <dgm:t>
        <a:bodyPr/>
        <a:lstStyle/>
        <a:p>
          <a:endParaRPr lang="en-US"/>
        </a:p>
      </dgm:t>
    </dgm:pt>
    <dgm:pt modelId="{D6882B9E-369C-4B48-8340-D4B79CFBBD8D}">
      <dgm:prSet phldrT="[Text]" phldr="1"/>
      <dgm:spPr/>
      <dgm:t>
        <a:bodyPr/>
        <a:lstStyle/>
        <a:p>
          <a:endParaRPr lang="en-US" dirty="0"/>
        </a:p>
      </dgm:t>
    </dgm:pt>
    <dgm:pt modelId="{372AAB78-4521-4894-A118-A471ECB77A0A}" type="sibTrans" cxnId="{5A359522-4812-4391-97E4-EABA7294351C}">
      <dgm:prSet/>
      <dgm:spPr/>
      <dgm:t>
        <a:bodyPr/>
        <a:lstStyle/>
        <a:p>
          <a:endParaRPr lang="en-US"/>
        </a:p>
      </dgm:t>
    </dgm:pt>
    <dgm:pt modelId="{0D63A0B3-EBE4-4176-89D5-2C77321F1B55}" type="parTrans" cxnId="{5A359522-4812-4391-97E4-EABA7294351C}">
      <dgm:prSet/>
      <dgm:spPr/>
      <dgm:t>
        <a:bodyPr/>
        <a:lstStyle/>
        <a:p>
          <a:endParaRPr lang="en-US"/>
        </a:p>
      </dgm:t>
    </dgm:pt>
    <dgm:pt modelId="{6A2E4C91-64E8-4631-8491-586CF665C323}">
      <dgm:prSet phldrT="[Text]" phldr="1"/>
      <dgm:spPr/>
      <dgm:t>
        <a:bodyPr/>
        <a:lstStyle/>
        <a:p>
          <a:endParaRPr lang="en-US" dirty="0"/>
        </a:p>
      </dgm:t>
    </dgm:pt>
    <dgm:pt modelId="{227E9AB7-EEF5-4664-946B-FCCA17A7B820}" type="sibTrans" cxnId="{DD3BFC72-9A95-448F-AA27-6B672B5DFE46}">
      <dgm:prSet/>
      <dgm:spPr/>
      <dgm:t>
        <a:bodyPr/>
        <a:lstStyle/>
        <a:p>
          <a:endParaRPr lang="en-US"/>
        </a:p>
      </dgm:t>
    </dgm:pt>
    <dgm:pt modelId="{326269BB-75CB-401C-82E7-D2C7A03B7FAD}" type="parTrans" cxnId="{DD3BFC72-9A95-448F-AA27-6B672B5DFE46}">
      <dgm:prSet/>
      <dgm:spPr/>
      <dgm:t>
        <a:bodyPr/>
        <a:lstStyle/>
        <a:p>
          <a:endParaRPr lang="en-US"/>
        </a:p>
      </dgm:t>
    </dgm:pt>
    <dgm:pt modelId="{1BBB2ACF-620D-4FE7-92A8-09285366F46E}">
      <dgm:prSet phldrT="[Text]" phldr="1"/>
      <dgm:spPr/>
      <dgm:t>
        <a:bodyPr/>
        <a:lstStyle/>
        <a:p>
          <a:endParaRPr lang="en-US" dirty="0"/>
        </a:p>
      </dgm:t>
    </dgm:pt>
    <dgm:pt modelId="{D8561772-D4DA-4AF8-B87C-62B7DC8C0D27}" type="sibTrans" cxnId="{D5C18683-5F0C-402B-9323-E014FE511431}">
      <dgm:prSet/>
      <dgm:spPr/>
      <dgm:t>
        <a:bodyPr/>
        <a:lstStyle/>
        <a:p>
          <a:endParaRPr lang="en-US"/>
        </a:p>
      </dgm:t>
    </dgm:pt>
    <dgm:pt modelId="{F8394454-C3B4-4403-9A2F-DAE92024330B}" type="parTrans" cxnId="{D5C18683-5F0C-402B-9323-E014FE511431}">
      <dgm:prSet/>
      <dgm:spPr/>
      <dgm:t>
        <a:bodyPr/>
        <a:lstStyle/>
        <a:p>
          <a:endParaRPr lang="en-US"/>
        </a:p>
      </dgm:t>
    </dgm:pt>
    <dgm:pt modelId="{7C868751-D2D2-4386-91EF-8093BE0643C0}" type="pres">
      <dgm:prSet presAssocID="{2F1077B5-73C2-4E27-A457-BF94EBCB0D79}" presName="Name0" presStyleCnt="0">
        <dgm:presLayoutVars>
          <dgm:dir/>
          <dgm:resizeHandles val="exact"/>
        </dgm:presLayoutVars>
      </dgm:prSet>
      <dgm:spPr/>
    </dgm:pt>
    <dgm:pt modelId="{634DAE71-01D9-43EE-A9F1-46493B17F91F}" type="pres">
      <dgm:prSet presAssocID="{D6882B9E-369C-4B48-8340-D4B79CFBBD8D}" presName="compNode" presStyleCnt="0"/>
      <dgm:spPr/>
    </dgm:pt>
    <dgm:pt modelId="{DA018203-A13D-459F-949C-1BEC1A8DE01B}" type="pres">
      <dgm:prSet presAssocID="{D6882B9E-369C-4B48-8340-D4B79CFBBD8D}" presName="pictRect" presStyleLbl="node1" presStyleIdx="0" presStyleCnt="4" custScaleX="66351" custScaleY="45317" custLinFactY="65310" custLinFactNeighborX="14282" custLinFactNeighborY="100000"/>
      <dgm:spPr>
        <a:blipFill>
          <a:blip xmlns:r="http://schemas.openxmlformats.org/officeDocument/2006/relationships" r:embed="rId1"/>
          <a:srcRect/>
          <a:stretch>
            <a:fillRect t="-23000" b="-23000"/>
          </a:stretch>
        </a:blipFill>
      </dgm:spPr>
    </dgm:pt>
    <dgm:pt modelId="{B5C2036B-EFCC-49CB-B9BE-8D472FAFFECB}" type="pres">
      <dgm:prSet presAssocID="{D6882B9E-369C-4B48-8340-D4B79CFBBD8D}" presName="textRect" presStyleLbl="revTx" presStyleIdx="0" presStyleCnt="4" custFlipVert="1" custScaleX="66295" custScaleY="45545">
        <dgm:presLayoutVars>
          <dgm:bulletEnabled val="1"/>
        </dgm:presLayoutVars>
      </dgm:prSet>
      <dgm:spPr/>
    </dgm:pt>
    <dgm:pt modelId="{E9B4DF91-6DB8-43DA-80E2-F2E75C5B4783}" type="pres">
      <dgm:prSet presAssocID="{372AAB78-4521-4894-A118-A471ECB77A0A}" presName="sibTrans" presStyleLbl="sibTrans2D1" presStyleIdx="0" presStyleCnt="0"/>
      <dgm:spPr/>
    </dgm:pt>
    <dgm:pt modelId="{C010EA39-C1DE-40A6-BB83-397E4366E992}" type="pres">
      <dgm:prSet presAssocID="{1BBB2ACF-620D-4FE7-92A8-09285366F46E}" presName="compNode" presStyleCnt="0"/>
      <dgm:spPr/>
    </dgm:pt>
    <dgm:pt modelId="{B207381F-557E-4194-8DE8-2BFB1C75065A}" type="pres">
      <dgm:prSet presAssocID="{1BBB2ACF-620D-4FE7-92A8-09285366F46E}" presName="pictRect" presStyleLbl="node1" presStyleIdx="1" presStyleCnt="4" custScaleX="70846" custScaleY="49454" custLinFactY="72779" custLinFactNeighborX="19844"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711D284E-E444-4CF5-9026-C0E20AD4F529}" type="pres">
      <dgm:prSet presAssocID="{1BBB2ACF-620D-4FE7-92A8-09285366F46E}" presName="textRect" presStyleLbl="revTx" presStyleIdx="1" presStyleCnt="4">
        <dgm:presLayoutVars>
          <dgm:bulletEnabled val="1"/>
        </dgm:presLayoutVars>
      </dgm:prSet>
      <dgm:spPr/>
    </dgm:pt>
    <dgm:pt modelId="{EB50E8B8-47AF-42BD-8C63-BC312C9A1B97}" type="pres">
      <dgm:prSet presAssocID="{D8561772-D4DA-4AF8-B87C-62B7DC8C0D27}" presName="sibTrans" presStyleLbl="sibTrans2D1" presStyleIdx="0" presStyleCnt="0"/>
      <dgm:spPr/>
    </dgm:pt>
    <dgm:pt modelId="{FEEC0C0C-FA35-4E1B-AD2E-185C1036C16F}" type="pres">
      <dgm:prSet presAssocID="{CBAF7915-5B49-432C-8949-690BDD1BF93B}" presName="compNode" presStyleCnt="0"/>
      <dgm:spPr/>
    </dgm:pt>
    <dgm:pt modelId="{364AD7C6-10EF-4B08-891B-B71C4A091C15}" type="pres">
      <dgm:prSet presAssocID="{CBAF7915-5B49-432C-8949-690BDD1BF93B}" presName="pictRect" presStyleLbl="node1" presStyleIdx="2" presStyleCnt="4" custScaleX="80581" custScaleY="55311" custLinFactY="76416" custLinFactNeighborX="11158" custLinFactNeighborY="100000"/>
      <dgm:spPr>
        <a:blipFill>
          <a:blip xmlns:r="http://schemas.openxmlformats.org/officeDocument/2006/relationships" r:embed="rId3"/>
          <a:srcRect/>
          <a:stretch>
            <a:fillRect l="-2000" r="-2000"/>
          </a:stretch>
        </a:blipFill>
      </dgm:spPr>
    </dgm:pt>
    <dgm:pt modelId="{068A7ADC-8249-4B7B-8ABE-0919F4276593}" type="pres">
      <dgm:prSet presAssocID="{CBAF7915-5B49-432C-8949-690BDD1BF93B}" presName="textRect" presStyleLbl="revTx" presStyleIdx="2" presStyleCnt="4">
        <dgm:presLayoutVars>
          <dgm:bulletEnabled val="1"/>
        </dgm:presLayoutVars>
      </dgm:prSet>
      <dgm:spPr/>
    </dgm:pt>
    <dgm:pt modelId="{B25358EE-8889-481B-82B8-C9D686EDABEF}" type="pres">
      <dgm:prSet presAssocID="{6FC46AAC-8448-4418-AAD3-14D08C92B5DD}" presName="sibTrans" presStyleLbl="sibTrans2D1" presStyleIdx="0" presStyleCnt="0"/>
      <dgm:spPr/>
    </dgm:pt>
    <dgm:pt modelId="{5252B63F-48BC-48A1-80D8-21F26350C877}" type="pres">
      <dgm:prSet presAssocID="{6A2E4C91-64E8-4631-8491-586CF665C323}" presName="compNode" presStyleCnt="0"/>
      <dgm:spPr/>
    </dgm:pt>
    <dgm:pt modelId="{046FC76F-70CF-4134-8758-296B6BB8B1EE}" type="pres">
      <dgm:prSet presAssocID="{6A2E4C91-64E8-4631-8491-586CF665C323}" presName="pictRect" presStyleLbl="node1" presStyleIdx="3" presStyleCnt="4" custScaleX="54646" custScaleY="49127" custLinFactNeighborX="4119" custLinFactNeighborY="88644"/>
      <dgm:spPr>
        <a:blipFill>
          <a:blip xmlns:r="http://schemas.openxmlformats.org/officeDocument/2006/relationships" r:embed="rId4"/>
          <a:srcRect/>
          <a:stretch>
            <a:fillRect l="-11000" r="-11000"/>
          </a:stretch>
        </a:blipFill>
      </dgm:spPr>
    </dgm:pt>
    <dgm:pt modelId="{4EE29D1C-58A2-4E9F-BF34-F71ABB465EA5}" type="pres">
      <dgm:prSet presAssocID="{6A2E4C91-64E8-4631-8491-586CF665C323}" presName="textRect" presStyleLbl="revTx" presStyleIdx="3" presStyleCnt="4" custScaleX="134813" custScaleY="120051">
        <dgm:presLayoutVars>
          <dgm:bulletEnabled val="1"/>
        </dgm:presLayoutVars>
      </dgm:prSet>
      <dgm:spPr/>
    </dgm:pt>
  </dgm:ptLst>
  <dgm:cxnLst>
    <dgm:cxn modelId="{080B4D21-B2FE-4ADD-8EEE-ACF307DF5F99}" type="presOf" srcId="{6FC46AAC-8448-4418-AAD3-14D08C92B5DD}" destId="{B25358EE-8889-481B-82B8-C9D686EDABEF}" srcOrd="0" destOrd="0" presId="urn:microsoft.com/office/officeart/2005/8/layout/pList1"/>
    <dgm:cxn modelId="{5A359522-4812-4391-97E4-EABA7294351C}" srcId="{2F1077B5-73C2-4E27-A457-BF94EBCB0D79}" destId="{D6882B9E-369C-4B48-8340-D4B79CFBBD8D}" srcOrd="0" destOrd="0" parTransId="{0D63A0B3-EBE4-4176-89D5-2C77321F1B55}" sibTransId="{372AAB78-4521-4894-A118-A471ECB77A0A}"/>
    <dgm:cxn modelId="{E1CF7625-02EB-40DE-B18F-09166BFC0438}" type="presOf" srcId="{1BBB2ACF-620D-4FE7-92A8-09285366F46E}" destId="{711D284E-E444-4CF5-9026-C0E20AD4F529}" srcOrd="0" destOrd="0" presId="urn:microsoft.com/office/officeart/2005/8/layout/pList1"/>
    <dgm:cxn modelId="{351B1D48-5FA6-4918-A623-1F472771E864}" type="presOf" srcId="{D6882B9E-369C-4B48-8340-D4B79CFBBD8D}" destId="{B5C2036B-EFCC-49CB-B9BE-8D472FAFFECB}" srcOrd="0" destOrd="0" presId="urn:microsoft.com/office/officeart/2005/8/layout/pList1"/>
    <dgm:cxn modelId="{69522250-783D-4B73-A6E0-535866B56FDB}" type="presOf" srcId="{CBAF7915-5B49-432C-8949-690BDD1BF93B}" destId="{068A7ADC-8249-4B7B-8ABE-0919F4276593}" srcOrd="0" destOrd="0" presId="urn:microsoft.com/office/officeart/2005/8/layout/pList1"/>
    <dgm:cxn modelId="{DD3BFC72-9A95-448F-AA27-6B672B5DFE46}" srcId="{2F1077B5-73C2-4E27-A457-BF94EBCB0D79}" destId="{6A2E4C91-64E8-4631-8491-586CF665C323}" srcOrd="3" destOrd="0" parTransId="{326269BB-75CB-401C-82E7-D2C7A03B7FAD}" sibTransId="{227E9AB7-EEF5-4664-946B-FCCA17A7B820}"/>
    <dgm:cxn modelId="{98DD8277-572F-47B6-86ED-D14E4EBEB081}" type="presOf" srcId="{2F1077B5-73C2-4E27-A457-BF94EBCB0D79}" destId="{7C868751-D2D2-4386-91EF-8093BE0643C0}" srcOrd="0" destOrd="0" presId="urn:microsoft.com/office/officeart/2005/8/layout/pList1"/>
    <dgm:cxn modelId="{D5C18683-5F0C-402B-9323-E014FE511431}" srcId="{2F1077B5-73C2-4E27-A457-BF94EBCB0D79}" destId="{1BBB2ACF-620D-4FE7-92A8-09285366F46E}" srcOrd="1" destOrd="0" parTransId="{F8394454-C3B4-4403-9A2F-DAE92024330B}" sibTransId="{D8561772-D4DA-4AF8-B87C-62B7DC8C0D27}"/>
    <dgm:cxn modelId="{1E796588-B105-4F32-B221-A3ED11E0D425}" type="presOf" srcId="{372AAB78-4521-4894-A118-A471ECB77A0A}" destId="{E9B4DF91-6DB8-43DA-80E2-F2E75C5B4783}" srcOrd="0" destOrd="0" presId="urn:microsoft.com/office/officeart/2005/8/layout/pList1"/>
    <dgm:cxn modelId="{1B1098AE-9F33-4C44-BB03-E9CD4FCB0659}" type="presOf" srcId="{D8561772-D4DA-4AF8-B87C-62B7DC8C0D27}" destId="{EB50E8B8-47AF-42BD-8C63-BC312C9A1B97}" srcOrd="0" destOrd="0" presId="urn:microsoft.com/office/officeart/2005/8/layout/pList1"/>
    <dgm:cxn modelId="{75A76DC1-4DC0-4EE7-B490-45FCFB05240B}" type="presOf" srcId="{6A2E4C91-64E8-4631-8491-586CF665C323}" destId="{4EE29D1C-58A2-4E9F-BF34-F71ABB465EA5}" srcOrd="0" destOrd="0" presId="urn:microsoft.com/office/officeart/2005/8/layout/pList1"/>
    <dgm:cxn modelId="{A13364F3-B3EA-47DD-B114-11F7E109396B}" srcId="{2F1077B5-73C2-4E27-A457-BF94EBCB0D79}" destId="{CBAF7915-5B49-432C-8949-690BDD1BF93B}" srcOrd="2" destOrd="0" parTransId="{057D59B2-5A4B-487B-96B6-FB29F0580D56}" sibTransId="{6FC46AAC-8448-4418-AAD3-14D08C92B5DD}"/>
    <dgm:cxn modelId="{4E8E4A7D-61D9-4F48-9FD2-E9208B0FC8ED}" type="presParOf" srcId="{7C868751-D2D2-4386-91EF-8093BE0643C0}" destId="{634DAE71-01D9-43EE-A9F1-46493B17F91F}" srcOrd="0" destOrd="0" presId="urn:microsoft.com/office/officeart/2005/8/layout/pList1"/>
    <dgm:cxn modelId="{D366BCDF-B6FA-4BDD-A343-208762238D01}" type="presParOf" srcId="{634DAE71-01D9-43EE-A9F1-46493B17F91F}" destId="{DA018203-A13D-459F-949C-1BEC1A8DE01B}" srcOrd="0" destOrd="0" presId="urn:microsoft.com/office/officeart/2005/8/layout/pList1"/>
    <dgm:cxn modelId="{985136AF-589F-4CD2-A77E-C3473F4FF0AA}" type="presParOf" srcId="{634DAE71-01D9-43EE-A9F1-46493B17F91F}" destId="{B5C2036B-EFCC-49CB-B9BE-8D472FAFFECB}" srcOrd="1" destOrd="0" presId="urn:microsoft.com/office/officeart/2005/8/layout/pList1"/>
    <dgm:cxn modelId="{6EE53111-DAB1-42FA-A538-BF82BA4A1D3F}" type="presParOf" srcId="{7C868751-D2D2-4386-91EF-8093BE0643C0}" destId="{E9B4DF91-6DB8-43DA-80E2-F2E75C5B4783}" srcOrd="1" destOrd="0" presId="urn:microsoft.com/office/officeart/2005/8/layout/pList1"/>
    <dgm:cxn modelId="{96601941-9F0A-465F-9573-99F8B1386028}" type="presParOf" srcId="{7C868751-D2D2-4386-91EF-8093BE0643C0}" destId="{C010EA39-C1DE-40A6-BB83-397E4366E992}" srcOrd="2" destOrd="0" presId="urn:microsoft.com/office/officeart/2005/8/layout/pList1"/>
    <dgm:cxn modelId="{3A57C13B-9725-4B76-845F-FCC198B1C674}" type="presParOf" srcId="{C010EA39-C1DE-40A6-BB83-397E4366E992}" destId="{B207381F-557E-4194-8DE8-2BFB1C75065A}" srcOrd="0" destOrd="0" presId="urn:microsoft.com/office/officeart/2005/8/layout/pList1"/>
    <dgm:cxn modelId="{3F8DC1DB-6CCF-4241-ACD1-97F628167829}" type="presParOf" srcId="{C010EA39-C1DE-40A6-BB83-397E4366E992}" destId="{711D284E-E444-4CF5-9026-C0E20AD4F529}" srcOrd="1" destOrd="0" presId="urn:microsoft.com/office/officeart/2005/8/layout/pList1"/>
    <dgm:cxn modelId="{AB6EE405-A70B-403D-9EA1-05D33725F324}" type="presParOf" srcId="{7C868751-D2D2-4386-91EF-8093BE0643C0}" destId="{EB50E8B8-47AF-42BD-8C63-BC312C9A1B97}" srcOrd="3" destOrd="0" presId="urn:microsoft.com/office/officeart/2005/8/layout/pList1"/>
    <dgm:cxn modelId="{EA3A9A90-AFC7-48A5-8D2E-33D6F09A205C}" type="presParOf" srcId="{7C868751-D2D2-4386-91EF-8093BE0643C0}" destId="{FEEC0C0C-FA35-4E1B-AD2E-185C1036C16F}" srcOrd="4" destOrd="0" presId="urn:microsoft.com/office/officeart/2005/8/layout/pList1"/>
    <dgm:cxn modelId="{592C2ADB-674E-49C8-BFF0-200928199AC3}" type="presParOf" srcId="{FEEC0C0C-FA35-4E1B-AD2E-185C1036C16F}" destId="{364AD7C6-10EF-4B08-891B-B71C4A091C15}" srcOrd="0" destOrd="0" presId="urn:microsoft.com/office/officeart/2005/8/layout/pList1"/>
    <dgm:cxn modelId="{0CC4ABAB-33BD-44D9-A69A-9B2B21B25F5F}" type="presParOf" srcId="{FEEC0C0C-FA35-4E1B-AD2E-185C1036C16F}" destId="{068A7ADC-8249-4B7B-8ABE-0919F4276593}" srcOrd="1" destOrd="0" presId="urn:microsoft.com/office/officeart/2005/8/layout/pList1"/>
    <dgm:cxn modelId="{126E465A-F456-46C8-8D45-04EA0AB2671E}" type="presParOf" srcId="{7C868751-D2D2-4386-91EF-8093BE0643C0}" destId="{B25358EE-8889-481B-82B8-C9D686EDABEF}" srcOrd="5" destOrd="0" presId="urn:microsoft.com/office/officeart/2005/8/layout/pList1"/>
    <dgm:cxn modelId="{6EF2D0BE-6626-4645-97D8-33E02A5662F3}" type="presParOf" srcId="{7C868751-D2D2-4386-91EF-8093BE0643C0}" destId="{5252B63F-48BC-48A1-80D8-21F26350C877}" srcOrd="6" destOrd="0" presId="urn:microsoft.com/office/officeart/2005/8/layout/pList1"/>
    <dgm:cxn modelId="{0371B7D5-B151-471A-95B0-E6FB3ECB9293}" type="presParOf" srcId="{5252B63F-48BC-48A1-80D8-21F26350C877}" destId="{046FC76F-70CF-4134-8758-296B6BB8B1EE}" srcOrd="0" destOrd="0" presId="urn:microsoft.com/office/officeart/2005/8/layout/pList1"/>
    <dgm:cxn modelId="{A2740DE8-3242-4628-B934-9487AB10FE70}" type="presParOf" srcId="{5252B63F-48BC-48A1-80D8-21F26350C877}" destId="{4EE29D1C-58A2-4E9F-BF34-F71ABB465EA5}"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18203-A13D-459F-949C-1BEC1A8DE01B}">
      <dsp:nvSpPr>
        <dsp:cNvPr id="0" name=""/>
        <dsp:cNvSpPr/>
      </dsp:nvSpPr>
      <dsp:spPr>
        <a:xfrm>
          <a:off x="1365288" y="3390527"/>
          <a:ext cx="1862173" cy="876300"/>
        </a:xfrm>
        <a:prstGeom prst="roundRect">
          <a:avLst/>
        </a:prstGeom>
        <a:blipFill>
          <a:blip xmlns:r="http://schemas.openxmlformats.org/officeDocument/2006/relationships" r:embed="rId1"/>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2036B-EFCC-49CB-B9BE-8D472FAFFECB}">
      <dsp:nvSpPr>
        <dsp:cNvPr id="0" name=""/>
        <dsp:cNvSpPr/>
      </dsp:nvSpPr>
      <dsp:spPr>
        <a:xfrm flipV="1">
          <a:off x="965243" y="1882414"/>
          <a:ext cx="1860601" cy="474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endParaRPr lang="en-US" sz="2200" kern="1200" dirty="0"/>
        </a:p>
      </dsp:txBody>
      <dsp:txXfrm rot="10800000">
        <a:off x="965243" y="1882414"/>
        <a:ext cx="1860601" cy="474228"/>
      </dsp:txXfrm>
    </dsp:sp>
    <dsp:sp modelId="{B207381F-557E-4194-8DE8-2BFB1C75065A}">
      <dsp:nvSpPr>
        <dsp:cNvPr id="0" name=""/>
        <dsp:cNvSpPr/>
      </dsp:nvSpPr>
      <dsp:spPr>
        <a:xfrm>
          <a:off x="4073445" y="3373206"/>
          <a:ext cx="1988327" cy="956298"/>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1D284E-E444-4CF5-9026-C0E20AD4F529}">
      <dsp:nvSpPr>
        <dsp:cNvPr id="0" name=""/>
        <dsp:cNvSpPr/>
      </dsp:nvSpPr>
      <dsp:spPr>
        <a:xfrm>
          <a:off x="3107403" y="1477162"/>
          <a:ext cx="2806548" cy="104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488" tIns="348488" rIns="348488" bIns="0" numCol="1" spcCol="1270" anchor="t" anchorCtr="0">
          <a:noAutofit/>
        </a:bodyPr>
        <a:lstStyle/>
        <a:p>
          <a:pPr marL="0" lvl="0" indent="0" algn="ctr" defTabSz="2178050">
            <a:lnSpc>
              <a:spcPct val="90000"/>
            </a:lnSpc>
            <a:spcBef>
              <a:spcPct val="0"/>
            </a:spcBef>
            <a:spcAft>
              <a:spcPct val="35000"/>
            </a:spcAft>
            <a:buNone/>
          </a:pPr>
          <a:endParaRPr lang="en-US" sz="4900" kern="1200" dirty="0"/>
        </a:p>
      </dsp:txBody>
      <dsp:txXfrm>
        <a:off x="3107403" y="1477162"/>
        <a:ext cx="2806548" cy="1041229"/>
      </dsp:txXfrm>
    </dsp:sp>
    <dsp:sp modelId="{364AD7C6-10EF-4B08-891B-B71C4A091C15}">
      <dsp:nvSpPr>
        <dsp:cNvPr id="0" name=""/>
        <dsp:cNvSpPr/>
      </dsp:nvSpPr>
      <dsp:spPr>
        <a:xfrm>
          <a:off x="6780382" y="3415221"/>
          <a:ext cx="2261545" cy="1069555"/>
        </a:xfrm>
        <a:prstGeom prst="roundRect">
          <a:avLst/>
        </a:prstGeom>
        <a:blipFill>
          <a:blip xmlns:r="http://schemas.openxmlformats.org/officeDocument/2006/relationships" r:embed="rId3"/>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A7ADC-8249-4B7B-8ABE-0919F4276593}">
      <dsp:nvSpPr>
        <dsp:cNvPr id="0" name=""/>
        <dsp:cNvSpPr/>
      </dsp:nvSpPr>
      <dsp:spPr>
        <a:xfrm>
          <a:off x="6194725" y="1505477"/>
          <a:ext cx="2806548" cy="104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488" tIns="348488" rIns="348488" bIns="0" numCol="1" spcCol="1270" anchor="t" anchorCtr="0">
          <a:noAutofit/>
        </a:bodyPr>
        <a:lstStyle/>
        <a:p>
          <a:pPr marL="0" lvl="0" indent="0" algn="ctr" defTabSz="2178050">
            <a:lnSpc>
              <a:spcPct val="90000"/>
            </a:lnSpc>
            <a:spcBef>
              <a:spcPct val="0"/>
            </a:spcBef>
            <a:spcAft>
              <a:spcPct val="35000"/>
            </a:spcAft>
            <a:buNone/>
          </a:pPr>
          <a:endParaRPr lang="en-US" sz="4900" kern="1200" dirty="0"/>
        </a:p>
      </dsp:txBody>
      <dsp:txXfrm>
        <a:off x="6194725" y="1505477"/>
        <a:ext cx="2806548" cy="1041229"/>
      </dsp:txXfrm>
    </dsp:sp>
    <dsp:sp modelId="{046FC76F-70CF-4134-8758-296B6BB8B1EE}">
      <dsp:nvSpPr>
        <dsp:cNvPr id="0" name=""/>
        <dsp:cNvSpPr/>
      </dsp:nvSpPr>
      <dsp:spPr>
        <a:xfrm>
          <a:off x="4331634" y="4468692"/>
          <a:ext cx="1533666" cy="949974"/>
        </a:xfrm>
        <a:prstGeom prst="roundRect">
          <a:avLst/>
        </a:prstGeom>
        <a:blipFill>
          <a:blip xmlns:r="http://schemas.openxmlformats.org/officeDocument/2006/relationships" r:embed="rId4"/>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29D1C-58A2-4E9F-BF34-F71ABB465EA5}">
      <dsp:nvSpPr>
        <dsp:cNvPr id="0" name=""/>
        <dsp:cNvSpPr/>
      </dsp:nvSpPr>
      <dsp:spPr>
        <a:xfrm>
          <a:off x="3091069" y="4164816"/>
          <a:ext cx="3783592" cy="1250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608" tIns="419608" rIns="419608" bIns="0" numCol="1" spcCol="1270" anchor="t" anchorCtr="0">
          <a:noAutofit/>
        </a:bodyPr>
        <a:lstStyle/>
        <a:p>
          <a:pPr marL="0" lvl="0" indent="0" algn="ctr" defTabSz="2622550">
            <a:lnSpc>
              <a:spcPct val="90000"/>
            </a:lnSpc>
            <a:spcBef>
              <a:spcPct val="0"/>
            </a:spcBef>
            <a:spcAft>
              <a:spcPct val="35000"/>
            </a:spcAft>
            <a:buNone/>
          </a:pPr>
          <a:endParaRPr lang="en-US" sz="5900" kern="1200" dirty="0"/>
        </a:p>
      </dsp:txBody>
      <dsp:txXfrm>
        <a:off x="3091069" y="4164816"/>
        <a:ext cx="3783592" cy="125000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1/28/2025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sust.edu/"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www.pinterest.com/pin/682999099708051332/" TargetMode="External"/><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blog.dnevnik.hr/topbusiness/2020/05/1632289235/all-regarding-share-market.html" TargetMode="External"/><Relationship Id="rId3" Type="http://schemas.openxmlformats.org/officeDocument/2006/relationships/image" Target="../media/image34.jpeg"/><Relationship Id="rId7"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www.pxfuel.com/en/free-photo-xdvzm" TargetMode="External"/><Relationship Id="rId5" Type="http://schemas.openxmlformats.org/officeDocument/2006/relationships/image" Target="../media/image35.jpg"/><Relationship Id="rId4" Type="http://schemas.openxmlformats.org/officeDocument/2006/relationships/hyperlink" Target="https://technofaq.org/posts/2020/10/digital-marketing-strategy-a-must-for-every-small-busines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greeklug.gr/el/activities" TargetMode="External"/><Relationship Id="rId2" Type="http://schemas.openxmlformats.org/officeDocument/2006/relationships/image" Target="../media/image38.jpg"/><Relationship Id="rId1" Type="http://schemas.openxmlformats.org/officeDocument/2006/relationships/slideLayout" Target="../slideLayouts/slideLayout8.xml"/><Relationship Id="rId4"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ecteezy.com/photo/11018619-golden-trophy-award-bokeh-soft-blue-background-copy-space-for-text-winner-or-1st-place-gold-trophy-award-concept" TargetMode="External"/><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alim.com.bd/" TargetMode="External"/><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thestar.com.my/starpicks/2023/03/19/trailblazing-growth-in-industrial-parks" TargetMode="External"/><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mailto:fazle.faisal-bus@sust.edu"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towhida07@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jp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66031" y="483995"/>
            <a:ext cx="6594768" cy="3445329"/>
          </a:xfrm>
        </p:spPr>
        <p:txBody>
          <a:bodyPr anchor="b">
            <a:normAutofit/>
          </a:bodyPr>
          <a:lstStyle/>
          <a:p>
            <a:pPr algn="ctr"/>
            <a:r>
              <a:rPr lang="en-US" sz="2800" dirty="0">
                <a:latin typeface="Arial" panose="020B0604020202020204" pitchFamily="34" charset="0"/>
                <a:cs typeface="Arial" panose="020B0604020202020204" pitchFamily="34" charset="0"/>
              </a:rPr>
              <a:t>CURRICULUM VITAE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OF</a:t>
            </a:r>
            <a:br>
              <a:rPr lang="en-US" sz="2600" dirty="0">
                <a:latin typeface="Arial" panose="020B0604020202020204" pitchFamily="34" charset="0"/>
                <a:cs typeface="Arial" panose="020B0604020202020204" pitchFamily="34" charset="0"/>
              </a:rPr>
            </a:br>
            <a:r>
              <a:rPr lang="en-US" sz="2600" i="1" dirty="0">
                <a:latin typeface="Arial" panose="020B0604020202020204" pitchFamily="34" charset="0"/>
                <a:cs typeface="Arial" panose="020B0604020202020204" pitchFamily="34" charset="0"/>
              </a:rPr>
              <a:t>TOWHIDA AKTER</a:t>
            </a:r>
            <a:br>
              <a:rPr lang="en-US" sz="2600" i="1" dirty="0">
                <a:latin typeface="Arial" panose="020B0604020202020204" pitchFamily="34" charset="0"/>
                <a:cs typeface="Arial" panose="020B0604020202020204" pitchFamily="34" charset="0"/>
              </a:rPr>
            </a:br>
            <a:br>
              <a:rPr lang="en-US" sz="26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Shahjala</a:t>
            </a:r>
            <a:r>
              <a:rPr lang="en-US" sz="1800" dirty="0">
                <a:latin typeface="Arial" panose="020B0604020202020204" pitchFamily="34" charset="0"/>
                <a:cs typeface="Arial" panose="020B0604020202020204" pitchFamily="34" charset="0"/>
              </a:rPr>
              <a:t> university of science &amp; technology,</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Sylhet-3114</a:t>
            </a:r>
            <a:br>
              <a:rPr lang="en-US" sz="2600" dirty="0">
                <a:latin typeface="Arial" panose="020B0604020202020204" pitchFamily="34" charset="0"/>
                <a:cs typeface="Arial" panose="020B0604020202020204" pitchFamily="34" charset="0"/>
              </a:rPr>
            </a:br>
            <a:br>
              <a:rPr lang="en-US" sz="2600" dirty="0">
                <a:latin typeface="Arial" panose="020B0604020202020204" pitchFamily="34" charset="0"/>
                <a:cs typeface="Arial" panose="020B0604020202020204" pitchFamily="34" charset="0"/>
              </a:rPr>
            </a:br>
            <a:r>
              <a:rPr lang="en-US" sz="2000" b="0" dirty="0">
                <a:latin typeface="Arial" panose="020B0604020202020204" pitchFamily="34" charset="0"/>
                <a:cs typeface="Arial" panose="020B0604020202020204" pitchFamily="34" charset="0"/>
              </a:rPr>
              <a:t>website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3"/>
              </a:rPr>
              <a:t>http://www.sust.edu</a:t>
            </a:r>
            <a:endParaRPr lang="en-US" sz="2600" dirty="0">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06FF731C-2508-BFA3-7B70-D48CFDA64AFC}"/>
              </a:ext>
            </a:extLst>
          </p:cNvPr>
          <p:cNvSpPr>
            <a:spLocks noGrp="1"/>
          </p:cNvSpPr>
          <p:nvPr>
            <p:ph type="subTitle" idx="1"/>
          </p:nvPr>
        </p:nvSpPr>
        <p:spPr>
          <a:xfrm>
            <a:off x="4829789" y="4130045"/>
            <a:ext cx="6594768" cy="1951523"/>
          </a:xfrm>
        </p:spPr>
        <p:txBody>
          <a:bodyPr/>
          <a:lstStyle/>
          <a:p>
            <a:endParaRPr lang="en-US"/>
          </a:p>
        </p:txBody>
      </p:sp>
      <p:pic>
        <p:nvPicPr>
          <p:cNvPr id="4" name="Picture 3" descr="A path with leaves on the ground&#10;&#10;Description automatically generated">
            <a:extLst>
              <a:ext uri="{FF2B5EF4-FFF2-40B4-BE49-F238E27FC236}">
                <a16:creationId xmlns:a16="http://schemas.microsoft.com/office/drawing/2014/main" id="{087C706B-D8E4-E500-6DB1-FC22CA6B8B53}"/>
              </a:ext>
            </a:extLst>
          </p:cNvPr>
          <p:cNvPicPr>
            <a:picLocks noChangeAspect="1"/>
          </p:cNvPicPr>
          <p:nvPr/>
        </p:nvPicPr>
        <p:blipFill>
          <a:blip r:embed="rId4">
            <a:extLst>
              <a:ext uri="{837473B0-CC2E-450A-ABE3-18F120FF3D39}">
                <a1611:picAttrSrcUrl xmlns:a1611="http://schemas.microsoft.com/office/drawing/2016/11/main" r:id="rId5"/>
              </a:ext>
            </a:extLst>
          </a:blip>
          <a:srcRect l="25448" r="29758" b="1"/>
          <a:stretch/>
        </p:blipFill>
        <p:spPr>
          <a:xfrm>
            <a:off x="20" y="-1"/>
            <a:ext cx="407609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noFill/>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ctrTitle"/>
          </p:nvPr>
        </p:nvSpPr>
        <p:spPr>
          <a:xfrm>
            <a:off x="4974771" y="576943"/>
            <a:ext cx="6449786" cy="1847280"/>
          </a:xfrm>
        </p:spPr>
        <p:txBody>
          <a:bodyPr>
            <a:normAutofit/>
          </a:bodyPr>
          <a:lstStyle/>
          <a:p>
            <a:r>
              <a:rPr lang="en-US" sz="3600" dirty="0">
                <a:latin typeface="Arial" panose="020B0604020202020204" pitchFamily="34" charset="0"/>
                <a:cs typeface="Arial" panose="020B0604020202020204" pitchFamily="34" charset="0"/>
              </a:rPr>
              <a:t>languages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subTitle" idx="1"/>
          </p:nvPr>
        </p:nvSpPr>
        <p:spPr>
          <a:xfrm>
            <a:off x="4974772" y="2860158"/>
            <a:ext cx="6449785" cy="1543114"/>
          </a:xfrm>
        </p:spPr>
        <p:txBody>
          <a:bodyPr>
            <a:normAutofit/>
          </a:bodyPr>
          <a:lstStyle/>
          <a:p>
            <a:r>
              <a:rPr lang="en-US" dirty="0">
                <a:latin typeface="Arial" panose="020B0604020202020204" pitchFamily="34" charset="0"/>
                <a:cs typeface="Arial" panose="020B0604020202020204" pitchFamily="34" charset="0"/>
              </a:rPr>
              <a:t>Mother tongue: Bangla</a:t>
            </a:r>
          </a:p>
          <a:p>
            <a:r>
              <a:rPr lang="en-US" dirty="0">
                <a:latin typeface="Arial" panose="020B0604020202020204" pitchFamily="34" charset="0"/>
                <a:cs typeface="Arial" panose="020B0604020202020204" pitchFamily="34" charset="0"/>
              </a:rPr>
              <a:t>Foreign language: English</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iterate type="wd">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iterate type="wd">
                                    <p:tmPct val="10000"/>
                                  </p:iterate>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interests​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11" name="Content Placeholder 10" descr="A person touching a digital screen&#10;&#10;Description automatically generated">
            <a:extLst>
              <a:ext uri="{FF2B5EF4-FFF2-40B4-BE49-F238E27FC236}">
                <a16:creationId xmlns:a16="http://schemas.microsoft.com/office/drawing/2014/main" id="{C96B9842-6AD9-D3D4-11E7-E0E2A6A9A80A}"/>
              </a:ext>
            </a:extLst>
          </p:cNvPr>
          <p:cNvPicPr>
            <a:picLocks noGrp="1" noChangeAspect="1"/>
          </p:cNvPicPr>
          <p:nvPr>
            <p:ph sz="half" idx="15"/>
          </p:nvPr>
        </p:nvPicPr>
        <p:blipFill>
          <a:blip r:embed="rId3">
            <a:extLst>
              <a:ext uri="{837473B0-CC2E-450A-ABE3-18F120FF3D39}">
                <a1611:picAttrSrcUrl xmlns:a1611="http://schemas.microsoft.com/office/drawing/2016/11/main" r:id="rId4"/>
              </a:ext>
            </a:extLst>
          </a:blip>
          <a:stretch>
            <a:fillRect/>
          </a:stretch>
        </p:blipFill>
        <p:spPr>
          <a:xfrm>
            <a:off x="1738037" y="2268443"/>
            <a:ext cx="2160723" cy="1392653"/>
          </a:xfrm>
        </p:spPr>
      </p:pic>
      <p:sp>
        <p:nvSpPr>
          <p:cNvPr id="5" name="Text Placeholder 4">
            <a:extLst>
              <a:ext uri="{FF2B5EF4-FFF2-40B4-BE49-F238E27FC236}">
                <a16:creationId xmlns:a16="http://schemas.microsoft.com/office/drawing/2014/main" id="{019607AB-1ED5-6C84-0182-AE53306EE4C0}"/>
              </a:ext>
            </a:extLst>
          </p:cNvPr>
          <p:cNvSpPr>
            <a:spLocks noGrp="1"/>
          </p:cNvSpPr>
          <p:nvPr>
            <p:ph type="body" sz="quarter" idx="14"/>
          </p:nvPr>
        </p:nvSpPr>
        <p:spPr>
          <a:xfrm>
            <a:off x="7644809" y="2169042"/>
            <a:ext cx="3774305" cy="4072098"/>
          </a:xfrm>
        </p:spPr>
        <p:txBody>
          <a:bodyPr>
            <a:normAutofit/>
          </a:bodyPr>
          <a:lstStyle/>
          <a:p>
            <a:pPr>
              <a:lnSpc>
                <a:spcPct val="200000"/>
              </a:lnSpc>
            </a:pPr>
            <a:r>
              <a:rPr lang="en-US" sz="2000" b="1" dirty="0">
                <a:latin typeface="Arial" panose="020B0604020202020204" pitchFamily="34" charset="0"/>
                <a:cs typeface="Arial" panose="020B0604020202020204" pitchFamily="34" charset="0"/>
              </a:rPr>
              <a:t>Financing &amp; Banking</a:t>
            </a:r>
          </a:p>
          <a:p>
            <a:pPr>
              <a:lnSpc>
                <a:spcPct val="200000"/>
              </a:lnSpc>
            </a:pPr>
            <a:r>
              <a:rPr lang="en-US" sz="2000" b="1" dirty="0">
                <a:latin typeface="Arial" panose="020B0604020202020204" pitchFamily="34" charset="0"/>
                <a:cs typeface="Arial" panose="020B0604020202020204" pitchFamily="34" charset="0"/>
              </a:rPr>
              <a:t>Digital Marketing</a:t>
            </a:r>
          </a:p>
          <a:p>
            <a:pPr>
              <a:lnSpc>
                <a:spcPct val="200000"/>
              </a:lnSpc>
            </a:pPr>
            <a:r>
              <a:rPr lang="en-US" sz="2000" b="1" dirty="0">
                <a:latin typeface="Arial" panose="020B0604020202020204" pitchFamily="34" charset="0"/>
                <a:cs typeface="Arial" panose="020B0604020202020204" pitchFamily="34" charset="0"/>
              </a:rPr>
              <a:t>Share market</a:t>
            </a:r>
          </a:p>
          <a:p>
            <a:pPr>
              <a:lnSpc>
                <a:spcPct val="200000"/>
              </a:lnSpc>
            </a:pPr>
            <a:r>
              <a:rPr lang="en-US" sz="2000" b="1" dirty="0">
                <a:latin typeface="Arial" panose="020B0604020202020204" pitchFamily="34" charset="0"/>
                <a:cs typeface="Arial" panose="020B0604020202020204" pitchFamily="34" charset="0"/>
              </a:rPr>
              <a:t>Photography</a:t>
            </a:r>
          </a:p>
        </p:txBody>
      </p:sp>
      <p:pic>
        <p:nvPicPr>
          <p:cNvPr id="15" name="Picture 14" descr="A hand putting a coin into a stack of coins&#10;&#10;Description automatically generated">
            <a:extLst>
              <a:ext uri="{FF2B5EF4-FFF2-40B4-BE49-F238E27FC236}">
                <a16:creationId xmlns:a16="http://schemas.microsoft.com/office/drawing/2014/main" id="{44F141BC-B1C0-5C66-3646-698AB78BD5F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58305" y="2268443"/>
            <a:ext cx="2413800" cy="1489641"/>
          </a:xfrm>
          <a:prstGeom prst="rect">
            <a:avLst/>
          </a:prstGeom>
        </p:spPr>
      </p:pic>
      <p:pic>
        <p:nvPicPr>
          <p:cNvPr id="17" name="Picture 16" descr="A graph on a screen&#10;&#10;Description automatically generated">
            <a:extLst>
              <a:ext uri="{FF2B5EF4-FFF2-40B4-BE49-F238E27FC236}">
                <a16:creationId xmlns:a16="http://schemas.microsoft.com/office/drawing/2014/main" id="{9AB6CD6C-ECF9-D058-00FE-83637F15753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803385" y="4292277"/>
            <a:ext cx="2502144" cy="1669612"/>
          </a:xfrm>
          <a:prstGeom prst="rect">
            <a:avLst/>
          </a:prstGeom>
        </p:spPr>
      </p:pic>
    </p:spTree>
    <p:extLst>
      <p:ext uri="{BB962C8B-B14F-4D97-AF65-F5344CB8AC3E}">
        <p14:creationId xmlns:p14="http://schemas.microsoft.com/office/powerpoint/2010/main" val="4252466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2000" fill="hold"/>
                                        <p:tgtEl>
                                          <p:spTgt spid="15"/>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1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heel(1)">
                                      <p:cBhvr>
                                        <p:cTn id="17" dur="2000"/>
                                        <p:tgtEl>
                                          <p:spTgt spid="5">
                                            <p:txEl>
                                              <p:pRg st="0" end="0"/>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heel(1)">
                                      <p:cBhvr>
                                        <p:cTn id="20" dur="2000"/>
                                        <p:tgtEl>
                                          <p:spTgt spid="5">
                                            <p:txEl>
                                              <p:pRg st="1" end="1"/>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wheel(1)">
                                      <p:cBhvr>
                                        <p:cTn id="23" dur="2000"/>
                                        <p:tgtEl>
                                          <p:spTgt spid="5">
                                            <p:txEl>
                                              <p:pRg st="2" end="2"/>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heel(1)">
                                      <p:cBhvr>
                                        <p:cTn id="26"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ctrTitle"/>
          </p:nvPr>
        </p:nvSpPr>
        <p:spPr>
          <a:xfrm>
            <a:off x="4900369" y="403183"/>
            <a:ext cx="6594768" cy="3540167"/>
          </a:xfrm>
        </p:spPr>
        <p:txBody>
          <a:bodyPr anchor="ctr">
            <a:normAutofit/>
          </a:bodyPr>
          <a:lstStyle/>
          <a:p>
            <a:pPr algn="ctr"/>
            <a:r>
              <a:rPr lang="en-US" dirty="0"/>
              <a:t>Hobbies</a:t>
            </a:r>
            <a:br>
              <a:rPr lang="en-US" dirty="0"/>
            </a:br>
            <a:br>
              <a:rPr lang="en-US" dirty="0"/>
            </a:br>
            <a:endParaRPr lang="en-US" dirty="0"/>
          </a:p>
        </p:txBody>
      </p:sp>
      <p:pic>
        <p:nvPicPr>
          <p:cNvPr id="7" name="Content Placeholder 6" descr="Sparklers on glass jar">
            <a:extLst>
              <a:ext uri="{FF2B5EF4-FFF2-40B4-BE49-F238E27FC236}">
                <a16:creationId xmlns:a16="http://schemas.microsoft.com/office/drawing/2014/main" id="{1976D989-6BAE-4E20-5FE4-221CB0EAE02E}"/>
              </a:ext>
            </a:extLst>
          </p:cNvPr>
          <p:cNvPicPr>
            <a:picLocks noGrp="1" noChangeAspect="1"/>
          </p:cNvPicPr>
          <p:nvPr>
            <p:ph type="pic" sz="quarter" idx="13"/>
          </p:nvPr>
        </p:nvPicPr>
        <p:blipFill>
          <a:blip r:embed="rId3"/>
          <a:srcRect l="25879" r="29493"/>
          <a:stretch/>
        </p:blipFill>
        <p:spPr>
          <a:xfrm rot="10800000">
            <a:off x="1" y="761322"/>
            <a:ext cx="4076118" cy="6096678"/>
          </a:xfrm>
          <a:noFill/>
        </p:spPr>
      </p:pic>
      <p:sp>
        <p:nvSpPr>
          <p:cNvPr id="2" name="Slide Number Placeholder 1" hidden="1">
            <a:extLst>
              <a:ext uri="{FF2B5EF4-FFF2-40B4-BE49-F238E27FC236}">
                <a16:creationId xmlns:a16="http://schemas.microsoft.com/office/drawing/2014/main" id="{660EB401-2F91-2D90-C859-96484861E564}"/>
              </a:ext>
            </a:extLst>
          </p:cNvPr>
          <p:cNvSpPr>
            <a:spLocks noGrp="1"/>
          </p:cNvSpPr>
          <p:nvPr>
            <p:ph type="sldNum" sz="quarter" idx="4294967295"/>
          </p:nvPr>
        </p:nvSpPr>
        <p:spPr>
          <a:xfrm>
            <a:off x="11734800" y="6354763"/>
            <a:ext cx="457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graphicFrame>
        <p:nvGraphicFramePr>
          <p:cNvPr id="9" name="Table 8">
            <a:extLst>
              <a:ext uri="{FF2B5EF4-FFF2-40B4-BE49-F238E27FC236}">
                <a16:creationId xmlns:a16="http://schemas.microsoft.com/office/drawing/2014/main" id="{7CD3DB87-4868-BF69-0632-A130FE171823}"/>
              </a:ext>
            </a:extLst>
          </p:cNvPr>
          <p:cNvGraphicFramePr>
            <a:graphicFrameLocks noGrp="1"/>
          </p:cNvGraphicFramePr>
          <p:nvPr>
            <p:extLst>
              <p:ext uri="{D42A27DB-BD31-4B8C-83A1-F6EECF244321}">
                <p14:modId xmlns:p14="http://schemas.microsoft.com/office/powerpoint/2010/main" val="3174472741"/>
              </p:ext>
            </p:extLst>
          </p:nvPr>
        </p:nvGraphicFramePr>
        <p:xfrm>
          <a:off x="5229224" y="2486025"/>
          <a:ext cx="5705476" cy="3762374"/>
        </p:xfrm>
        <a:graphic>
          <a:graphicData uri="http://schemas.openxmlformats.org/drawingml/2006/table">
            <a:tbl>
              <a:tblPr firstRow="1" bandRow="1">
                <a:tableStyleId>{284E427A-3D55-4303-BF80-6455036E1DE7}</a:tableStyleId>
              </a:tblPr>
              <a:tblGrid>
                <a:gridCol w="2886039">
                  <a:extLst>
                    <a:ext uri="{9D8B030D-6E8A-4147-A177-3AD203B41FA5}">
                      <a16:colId xmlns:a16="http://schemas.microsoft.com/office/drawing/2014/main" val="3180837309"/>
                    </a:ext>
                  </a:extLst>
                </a:gridCol>
                <a:gridCol w="2819437">
                  <a:extLst>
                    <a:ext uri="{9D8B030D-6E8A-4147-A177-3AD203B41FA5}">
                      <a16:colId xmlns:a16="http://schemas.microsoft.com/office/drawing/2014/main" val="297908234"/>
                    </a:ext>
                  </a:extLst>
                </a:gridCol>
              </a:tblGrid>
              <a:tr h="1881187">
                <a:tc>
                  <a:txBody>
                    <a:bodyPr/>
                    <a:lstStyle/>
                    <a:p>
                      <a:pPr algn="ctr"/>
                      <a:r>
                        <a:rPr lang="en-US" sz="2800" dirty="0">
                          <a:solidFill>
                            <a:schemeClr val="tx1"/>
                          </a:solidFill>
                          <a:effectLst>
                            <a:reflection blurRad="6350" stA="55000" endA="50" endPos="85000" dir="5400000" sy="-100000" algn="bl" rotWithShape="0"/>
                          </a:effectLst>
                          <a:latin typeface="Arial" panose="020B0604020202020204" pitchFamily="34" charset="0"/>
                          <a:cs typeface="Arial" panose="020B0604020202020204" pitchFamily="34" charset="0"/>
                        </a:rPr>
                        <a:t>Reading</a:t>
                      </a:r>
                    </a:p>
                  </a:txBody>
                  <a:tcPr anchor="ctr"/>
                </a:tc>
                <a:tc>
                  <a:txBody>
                    <a:bodyPr/>
                    <a:lstStyle/>
                    <a:p>
                      <a:pPr algn="ctr"/>
                      <a:r>
                        <a:rPr lang="en-US" sz="2800" dirty="0">
                          <a:solidFill>
                            <a:schemeClr val="tx1"/>
                          </a:solidFill>
                          <a:effectLst>
                            <a:reflection blurRad="6350" stA="55000" endA="50" endPos="85000" dir="5400000" sy="-100000" algn="bl" rotWithShape="0"/>
                          </a:effectLst>
                          <a:latin typeface="Arial" panose="020B0604020202020204" pitchFamily="34" charset="0"/>
                          <a:cs typeface="Arial" panose="020B0604020202020204" pitchFamily="34" charset="0"/>
                        </a:rPr>
                        <a:t>Travel</a:t>
                      </a:r>
                    </a:p>
                  </a:txBody>
                  <a:tcPr anchor="ctr"/>
                </a:tc>
                <a:extLst>
                  <a:ext uri="{0D108BD9-81ED-4DB2-BD59-A6C34878D82A}">
                    <a16:rowId xmlns:a16="http://schemas.microsoft.com/office/drawing/2014/main" val="791210952"/>
                  </a:ext>
                </a:extLst>
              </a:tr>
              <a:tr h="1881187">
                <a:tc>
                  <a:txBody>
                    <a:bodyPr/>
                    <a:lstStyle/>
                    <a:p>
                      <a:pPr algn="ctr"/>
                      <a:r>
                        <a:rPr lang="en-US" sz="2800" b="1" dirty="0">
                          <a:solidFill>
                            <a:schemeClr val="tx1"/>
                          </a:solidFill>
                          <a:effectLst>
                            <a:reflection blurRad="6350" stA="55000" endA="50" endPos="85000" dir="5400000" sy="-100000" algn="bl" rotWithShape="0"/>
                          </a:effectLst>
                          <a:latin typeface="Arial" panose="020B0604020202020204" pitchFamily="34" charset="0"/>
                          <a:cs typeface="Arial" panose="020B0604020202020204" pitchFamily="34" charset="0"/>
                        </a:rPr>
                        <a:t>Cooking</a:t>
                      </a:r>
                    </a:p>
                  </a:txBody>
                  <a:tcPr anchor="ctr"/>
                </a:tc>
                <a:tc>
                  <a:txBody>
                    <a:bodyPr/>
                    <a:lstStyle/>
                    <a:p>
                      <a:pPr algn="ctr"/>
                      <a:r>
                        <a:rPr lang="en-US" sz="2800" b="1" dirty="0">
                          <a:solidFill>
                            <a:schemeClr val="tx1"/>
                          </a:solidFill>
                          <a:effectLst>
                            <a:reflection blurRad="6350" stA="55000" endA="50" endPos="85000" dir="5400000" sy="-100000" algn="bl" rotWithShape="0"/>
                          </a:effectLst>
                          <a:latin typeface="Arial" panose="020B0604020202020204" pitchFamily="34" charset="0"/>
                          <a:cs typeface="Arial" panose="020B0604020202020204" pitchFamily="34" charset="0"/>
                        </a:rPr>
                        <a:t>Movies</a:t>
                      </a:r>
                    </a:p>
                  </a:txBody>
                  <a:tcPr anchor="ctr"/>
                </a:tc>
                <a:extLst>
                  <a:ext uri="{0D108BD9-81ED-4DB2-BD59-A6C34878D82A}">
                    <a16:rowId xmlns:a16="http://schemas.microsoft.com/office/drawing/2014/main" val="2047688961"/>
                  </a:ext>
                </a:extLst>
              </a:tr>
            </a:tbl>
          </a:graphicData>
        </a:graphic>
      </p:graphicFrame>
    </p:spTree>
    <p:extLst>
      <p:ext uri="{BB962C8B-B14F-4D97-AF65-F5344CB8AC3E}">
        <p14:creationId xmlns:p14="http://schemas.microsoft.com/office/powerpoint/2010/main" val="5669975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1499-E9B0-0789-A8DB-EECF49FE83D2}"/>
              </a:ext>
            </a:extLst>
          </p:cNvPr>
          <p:cNvSpPr>
            <a:spLocks noGrp="1"/>
          </p:cNvSpPr>
          <p:nvPr>
            <p:ph type="title"/>
          </p:nvPr>
        </p:nvSpPr>
        <p:spPr>
          <a:xfrm>
            <a:off x="3731490" y="896111"/>
            <a:ext cx="7678717" cy="627889"/>
          </a:xfrm>
        </p:spPr>
        <p:txBody>
          <a:bodyPr>
            <a:normAutofit fontScale="90000"/>
          </a:bodyPr>
          <a:lstStyle/>
          <a:p>
            <a:pPr marL="0" marR="0">
              <a:lnSpc>
                <a:spcPct val="115000"/>
              </a:lnSpc>
              <a:spcAft>
                <a:spcPts val="1000"/>
              </a:spcAft>
            </a:pPr>
            <a:r>
              <a:rPr lang="en-US" sz="3100" dirty="0">
                <a:effectLst/>
                <a:latin typeface="Arial" panose="020B0604020202020204" pitchFamily="34" charset="0"/>
                <a:ea typeface="Calibri" panose="020F0502020204030204" pitchFamily="34" charset="0"/>
                <a:cs typeface="Arial" panose="020B0604020202020204" pitchFamily="34" charset="0"/>
              </a:rPr>
              <a:t>Extracurricular  Activities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5AA1C75-9026-00BF-F97B-98AFD12C4AB2}"/>
              </a:ext>
            </a:extLst>
          </p:cNvPr>
          <p:cNvSpPr>
            <a:spLocks noGrp="1"/>
          </p:cNvSpPr>
          <p:nvPr>
            <p:ph sz="half" idx="14"/>
          </p:nvPr>
        </p:nvSpPr>
        <p:spPr>
          <a:xfrm>
            <a:off x="3520439" y="1699492"/>
            <a:ext cx="3508433" cy="4566095"/>
          </a:xfrm>
        </p:spPr>
        <p:txBody>
          <a:bodyPr/>
          <a:lstStyle/>
          <a:p>
            <a:r>
              <a:rPr lang="en-US" sz="1800" dirty="0">
                <a:effectLst/>
                <a:latin typeface="Arial" panose="020B0604020202020204" pitchFamily="34" charset="0"/>
                <a:ea typeface="Calibri" panose="020F0502020204030204" pitchFamily="34" charset="0"/>
                <a:cs typeface="Arial" panose="020B0604020202020204" pitchFamily="34" charset="0"/>
              </a:rPr>
              <a:t>General Member of Shahjalal University Speaking Club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 SUSC)</a:t>
            </a:r>
            <a:br>
              <a:rPr lang="en-US" sz="1800" dirty="0">
                <a:effectLst/>
                <a:latin typeface="Arial" panose="020B0604020202020204" pitchFamily="34" charset="0"/>
                <a:ea typeface="Calibri" panose="020F050202020403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9620A9A-F281-078D-A486-8F377C0F8F78}"/>
              </a:ext>
            </a:extLst>
          </p:cNvPr>
          <p:cNvSpPr>
            <a:spLocks noGrp="1"/>
          </p:cNvSpPr>
          <p:nvPr>
            <p:ph sz="half" idx="1"/>
          </p:nvPr>
        </p:nvSpPr>
        <p:spPr>
          <a:xfrm>
            <a:off x="7213600" y="1699492"/>
            <a:ext cx="4192920" cy="4560780"/>
          </a:xfrm>
        </p:spPr>
        <p:txBody>
          <a:bodyPr/>
          <a:lstStyle/>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General Member at </a:t>
            </a:r>
            <a:r>
              <a:rPr lang="en-US" sz="1800" dirty="0" err="1">
                <a:effectLst/>
                <a:latin typeface="Arial" panose="020B0604020202020204" pitchFamily="34" charset="0"/>
                <a:ea typeface="Calibri" panose="020F0502020204030204" pitchFamily="34" charset="0"/>
                <a:cs typeface="Arial" panose="020B0604020202020204" pitchFamily="34" charset="0"/>
              </a:rPr>
              <a:t>Sowpnoutthan</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(Voluntary Organization)</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D4DFDA7-B018-E5A3-C2B1-4A0E6A39AD7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74F71705-5F21-5CBE-D45C-30A325963D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15740" y="4122319"/>
            <a:ext cx="9276259" cy="2735681"/>
          </a:xfrm>
          <a:prstGeom prst="rect">
            <a:avLst/>
          </a:prstGeom>
        </p:spPr>
      </p:pic>
      <p:sp>
        <p:nvSpPr>
          <p:cNvPr id="8" name="TextBox 7">
            <a:extLst>
              <a:ext uri="{FF2B5EF4-FFF2-40B4-BE49-F238E27FC236}">
                <a16:creationId xmlns:a16="http://schemas.microsoft.com/office/drawing/2014/main" id="{7CC36157-AD4C-684E-DA80-A50EF41BD66F}"/>
              </a:ext>
            </a:extLst>
          </p:cNvPr>
          <p:cNvSpPr txBox="1"/>
          <p:nvPr/>
        </p:nvSpPr>
        <p:spPr>
          <a:xfrm>
            <a:off x="2915740" y="6942663"/>
            <a:ext cx="9276259" cy="230832"/>
          </a:xfrm>
          <a:prstGeom prst="rect">
            <a:avLst/>
          </a:prstGeom>
          <a:noFill/>
        </p:spPr>
        <p:txBody>
          <a:bodyPr wrap="square" rtlCol="0">
            <a:spAutoFit/>
          </a:bodyPr>
          <a:lstStyle/>
          <a:p>
            <a:r>
              <a:rPr lang="en-US" sz="900">
                <a:hlinkClick r:id="rId3" tooltip="https://www.greeklug.gr/el/activities"/>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3560291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7870-C445-AE45-D959-FD216C88207E}"/>
              </a:ext>
            </a:extLst>
          </p:cNvPr>
          <p:cNvSpPr>
            <a:spLocks noGrp="1"/>
          </p:cNvSpPr>
          <p:nvPr>
            <p:ph type="title"/>
          </p:nvPr>
        </p:nvSpPr>
        <p:spPr>
          <a:xfrm>
            <a:off x="3807877" y="898524"/>
            <a:ext cx="7606895" cy="2029967"/>
          </a:xfrm>
        </p:spPr>
        <p:txBody>
          <a:bodyPr anchor="t">
            <a:normAutofit/>
          </a:bodyPr>
          <a:lstStyle/>
          <a:p>
            <a:r>
              <a:rPr lang="en-US" sz="3600" b="1" dirty="0">
                <a:effectLst/>
              </a:rPr>
              <a:t>Achievements</a:t>
            </a:r>
            <a:br>
              <a:rPr lang="en-US" dirty="0">
                <a:effectLst/>
              </a:rPr>
            </a:br>
            <a:endParaRPr lang="en-US" dirty="0"/>
          </a:p>
        </p:txBody>
      </p:sp>
      <p:pic>
        <p:nvPicPr>
          <p:cNvPr id="7" name="Picture Placeholder 6" descr="A star trophy on a table&#10;&#10;Description automatically generated">
            <a:extLst>
              <a:ext uri="{FF2B5EF4-FFF2-40B4-BE49-F238E27FC236}">
                <a16:creationId xmlns:a16="http://schemas.microsoft.com/office/drawing/2014/main" id="{4779EC5B-B7BB-4C67-697D-43B81016ED17}"/>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14128" r="57937" b="1"/>
          <a:stretch/>
        </p:blipFill>
        <p:spPr>
          <a:xfrm>
            <a:off x="1011337" y="9212"/>
            <a:ext cx="2029967" cy="4850544"/>
          </a:xfrm>
          <a:noFill/>
        </p:spPr>
      </p:pic>
      <p:sp>
        <p:nvSpPr>
          <p:cNvPr id="4" name="Content Placeholder 3">
            <a:extLst>
              <a:ext uri="{FF2B5EF4-FFF2-40B4-BE49-F238E27FC236}">
                <a16:creationId xmlns:a16="http://schemas.microsoft.com/office/drawing/2014/main" id="{9A1882B2-A958-DA08-B1E8-61FB5B20ABC8}"/>
              </a:ext>
            </a:extLst>
          </p:cNvPr>
          <p:cNvSpPr>
            <a:spLocks noGrp="1"/>
          </p:cNvSpPr>
          <p:nvPr>
            <p:ph sz="half" idx="16"/>
          </p:nvPr>
        </p:nvSpPr>
        <p:spPr>
          <a:xfrm>
            <a:off x="3553905" y="2234153"/>
            <a:ext cx="8550111" cy="4003135"/>
          </a:xfrm>
        </p:spPr>
        <p:txBody>
          <a:bodyPr>
            <a:normAutofit/>
          </a:bodyPr>
          <a:lstStyle/>
          <a:p>
            <a:pPr marL="0" marR="0">
              <a:spcAft>
                <a:spcPts val="1000"/>
              </a:spcAft>
            </a:pPr>
            <a:r>
              <a:rPr lang="en-US" sz="2000" b="1" dirty="0">
                <a:effectLst/>
              </a:rPr>
              <a:t>Certification on Spoken English in   (2017)</a:t>
            </a:r>
          </a:p>
          <a:p>
            <a:pPr marL="0" marR="0" indent="0">
              <a:spcAft>
                <a:spcPts val="1000"/>
              </a:spcAft>
              <a:buNone/>
            </a:pPr>
            <a:r>
              <a:rPr lang="en-US" sz="2000" b="1" dirty="0">
                <a:effectLst/>
              </a:rPr>
              <a:t> </a:t>
            </a:r>
          </a:p>
          <a:p>
            <a:pPr marL="0" marR="0">
              <a:spcAft>
                <a:spcPts val="1000"/>
              </a:spcAft>
            </a:pPr>
            <a:r>
              <a:rPr lang="en-US" sz="2000" b="1" dirty="0">
                <a:effectLst/>
              </a:rPr>
              <a:t>Certification on Computer (2017)</a:t>
            </a:r>
          </a:p>
          <a:p>
            <a:pPr marL="0" marR="0" indent="0">
              <a:spcAft>
                <a:spcPts val="1000"/>
              </a:spcAft>
              <a:buNone/>
            </a:pPr>
            <a:r>
              <a:rPr lang="en-US" sz="2000" b="1" dirty="0">
                <a:effectLst/>
              </a:rPr>
              <a:t> </a:t>
            </a:r>
          </a:p>
          <a:p>
            <a:pPr marL="0" marR="0">
              <a:spcAft>
                <a:spcPts val="1000"/>
              </a:spcAft>
            </a:pPr>
            <a:r>
              <a:rPr lang="en-US" sz="2000" b="1" dirty="0">
                <a:effectLst/>
              </a:rPr>
              <a:t>Certificate on Workshop on Investment In Capital Market (2024)</a:t>
            </a:r>
          </a:p>
          <a:p>
            <a:pPr marL="0" marR="0">
              <a:spcAft>
                <a:spcPts val="1000"/>
              </a:spcAft>
            </a:pPr>
            <a:endParaRPr lang="en-US" b="1" dirty="0"/>
          </a:p>
        </p:txBody>
      </p:sp>
      <p:sp>
        <p:nvSpPr>
          <p:cNvPr id="5" name="Slide Number Placeholder 4">
            <a:extLst>
              <a:ext uri="{FF2B5EF4-FFF2-40B4-BE49-F238E27FC236}">
                <a16:creationId xmlns:a16="http://schemas.microsoft.com/office/drawing/2014/main" id="{EB841961-05C1-4507-047B-A150F170547E}"/>
              </a:ext>
            </a:extLst>
          </p:cNvPr>
          <p:cNvSpPr>
            <a:spLocks noGrp="1"/>
          </p:cNvSpPr>
          <p:nvPr>
            <p:ph type="sldNum" sz="quarter" idx="12"/>
          </p:nvPr>
        </p:nvSpPr>
        <p:spPr>
          <a:xfrm>
            <a:off x="10962027" y="6356350"/>
            <a:ext cx="457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Tree>
    <p:extLst>
      <p:ext uri="{BB962C8B-B14F-4D97-AF65-F5344CB8AC3E}">
        <p14:creationId xmlns:p14="http://schemas.microsoft.com/office/powerpoint/2010/main" val="5374508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wipe(down)">
                                      <p:cBhvr>
                                        <p:cTn id="30" dur="580">
                                          <p:stCondLst>
                                            <p:cond delay="0"/>
                                          </p:stCondLst>
                                        </p:cTn>
                                        <p:tgtEl>
                                          <p:spTgt spid="4">
                                            <p:txEl>
                                              <p:pRg st="1" end="1"/>
                                            </p:txEl>
                                          </p:spTgt>
                                        </p:tgtEl>
                                      </p:cBhvr>
                                    </p:animEffect>
                                    <p:anim calcmode="lin" valueType="num">
                                      <p:cBhvr>
                                        <p:cTn id="31"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xEl>
                                              <p:pRg st="1" end="1"/>
                                            </p:txEl>
                                          </p:spTgt>
                                        </p:tgtEl>
                                      </p:cBhvr>
                                      <p:to x="100000" y="60000"/>
                                    </p:animScale>
                                    <p:animScale>
                                      <p:cBhvr>
                                        <p:cTn id="37" dur="166" decel="50000">
                                          <p:stCondLst>
                                            <p:cond delay="676"/>
                                          </p:stCondLst>
                                        </p:cTn>
                                        <p:tgtEl>
                                          <p:spTgt spid="4">
                                            <p:txEl>
                                              <p:pRg st="1" end="1"/>
                                            </p:txEl>
                                          </p:spTgt>
                                        </p:tgtEl>
                                      </p:cBhvr>
                                      <p:to x="100000" y="100000"/>
                                    </p:animScale>
                                    <p:animScale>
                                      <p:cBhvr>
                                        <p:cTn id="38" dur="26">
                                          <p:stCondLst>
                                            <p:cond delay="1312"/>
                                          </p:stCondLst>
                                        </p:cTn>
                                        <p:tgtEl>
                                          <p:spTgt spid="4">
                                            <p:txEl>
                                              <p:pRg st="1" end="1"/>
                                            </p:txEl>
                                          </p:spTgt>
                                        </p:tgtEl>
                                      </p:cBhvr>
                                      <p:to x="100000" y="80000"/>
                                    </p:animScale>
                                    <p:animScale>
                                      <p:cBhvr>
                                        <p:cTn id="39" dur="166" decel="50000">
                                          <p:stCondLst>
                                            <p:cond delay="1338"/>
                                          </p:stCondLst>
                                        </p:cTn>
                                        <p:tgtEl>
                                          <p:spTgt spid="4">
                                            <p:txEl>
                                              <p:pRg st="1" end="1"/>
                                            </p:txEl>
                                          </p:spTgt>
                                        </p:tgtEl>
                                      </p:cBhvr>
                                      <p:to x="100000" y="100000"/>
                                    </p:animScale>
                                    <p:animScale>
                                      <p:cBhvr>
                                        <p:cTn id="40" dur="26">
                                          <p:stCondLst>
                                            <p:cond delay="1642"/>
                                          </p:stCondLst>
                                        </p:cTn>
                                        <p:tgtEl>
                                          <p:spTgt spid="4">
                                            <p:txEl>
                                              <p:pRg st="1" end="1"/>
                                            </p:txEl>
                                          </p:spTgt>
                                        </p:tgtEl>
                                      </p:cBhvr>
                                      <p:to x="100000" y="90000"/>
                                    </p:animScale>
                                    <p:animScale>
                                      <p:cBhvr>
                                        <p:cTn id="41" dur="166" decel="50000">
                                          <p:stCondLst>
                                            <p:cond delay="1668"/>
                                          </p:stCondLst>
                                        </p:cTn>
                                        <p:tgtEl>
                                          <p:spTgt spid="4">
                                            <p:txEl>
                                              <p:pRg st="1" end="1"/>
                                            </p:txEl>
                                          </p:spTgt>
                                        </p:tgtEl>
                                      </p:cBhvr>
                                      <p:to x="100000" y="100000"/>
                                    </p:animScale>
                                    <p:animScale>
                                      <p:cBhvr>
                                        <p:cTn id="42" dur="26">
                                          <p:stCondLst>
                                            <p:cond delay="1808"/>
                                          </p:stCondLst>
                                        </p:cTn>
                                        <p:tgtEl>
                                          <p:spTgt spid="4">
                                            <p:txEl>
                                              <p:pRg st="1" end="1"/>
                                            </p:txEl>
                                          </p:spTgt>
                                        </p:tgtEl>
                                      </p:cBhvr>
                                      <p:to x="100000" y="95000"/>
                                    </p:animScale>
                                    <p:animScale>
                                      <p:cBhvr>
                                        <p:cTn id="43" dur="166" decel="50000">
                                          <p:stCondLst>
                                            <p:cond delay="1834"/>
                                          </p:stCondLst>
                                        </p:cTn>
                                        <p:tgtEl>
                                          <p:spTgt spid="4">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wipe(down)">
                                      <p:cBhvr>
                                        <p:cTn id="48" dur="580">
                                          <p:stCondLst>
                                            <p:cond delay="0"/>
                                          </p:stCondLst>
                                        </p:cTn>
                                        <p:tgtEl>
                                          <p:spTgt spid="4">
                                            <p:txEl>
                                              <p:pRg st="2" end="2"/>
                                            </p:txEl>
                                          </p:spTgt>
                                        </p:tgtEl>
                                      </p:cBhvr>
                                    </p:animEffect>
                                    <p:anim calcmode="lin" valueType="num">
                                      <p:cBhvr>
                                        <p:cTn id="49"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4">
                                            <p:txEl>
                                              <p:pRg st="2" end="2"/>
                                            </p:txEl>
                                          </p:spTgt>
                                        </p:tgtEl>
                                      </p:cBhvr>
                                      <p:to x="100000" y="60000"/>
                                    </p:animScale>
                                    <p:animScale>
                                      <p:cBhvr>
                                        <p:cTn id="55" dur="166" decel="50000">
                                          <p:stCondLst>
                                            <p:cond delay="676"/>
                                          </p:stCondLst>
                                        </p:cTn>
                                        <p:tgtEl>
                                          <p:spTgt spid="4">
                                            <p:txEl>
                                              <p:pRg st="2" end="2"/>
                                            </p:txEl>
                                          </p:spTgt>
                                        </p:tgtEl>
                                      </p:cBhvr>
                                      <p:to x="100000" y="100000"/>
                                    </p:animScale>
                                    <p:animScale>
                                      <p:cBhvr>
                                        <p:cTn id="56" dur="26">
                                          <p:stCondLst>
                                            <p:cond delay="1312"/>
                                          </p:stCondLst>
                                        </p:cTn>
                                        <p:tgtEl>
                                          <p:spTgt spid="4">
                                            <p:txEl>
                                              <p:pRg st="2" end="2"/>
                                            </p:txEl>
                                          </p:spTgt>
                                        </p:tgtEl>
                                      </p:cBhvr>
                                      <p:to x="100000" y="80000"/>
                                    </p:animScale>
                                    <p:animScale>
                                      <p:cBhvr>
                                        <p:cTn id="57" dur="166" decel="50000">
                                          <p:stCondLst>
                                            <p:cond delay="1338"/>
                                          </p:stCondLst>
                                        </p:cTn>
                                        <p:tgtEl>
                                          <p:spTgt spid="4">
                                            <p:txEl>
                                              <p:pRg st="2" end="2"/>
                                            </p:txEl>
                                          </p:spTgt>
                                        </p:tgtEl>
                                      </p:cBhvr>
                                      <p:to x="100000" y="100000"/>
                                    </p:animScale>
                                    <p:animScale>
                                      <p:cBhvr>
                                        <p:cTn id="58" dur="26">
                                          <p:stCondLst>
                                            <p:cond delay="1642"/>
                                          </p:stCondLst>
                                        </p:cTn>
                                        <p:tgtEl>
                                          <p:spTgt spid="4">
                                            <p:txEl>
                                              <p:pRg st="2" end="2"/>
                                            </p:txEl>
                                          </p:spTgt>
                                        </p:tgtEl>
                                      </p:cBhvr>
                                      <p:to x="100000" y="90000"/>
                                    </p:animScale>
                                    <p:animScale>
                                      <p:cBhvr>
                                        <p:cTn id="59" dur="166" decel="50000">
                                          <p:stCondLst>
                                            <p:cond delay="1668"/>
                                          </p:stCondLst>
                                        </p:cTn>
                                        <p:tgtEl>
                                          <p:spTgt spid="4">
                                            <p:txEl>
                                              <p:pRg st="2" end="2"/>
                                            </p:txEl>
                                          </p:spTgt>
                                        </p:tgtEl>
                                      </p:cBhvr>
                                      <p:to x="100000" y="100000"/>
                                    </p:animScale>
                                    <p:animScale>
                                      <p:cBhvr>
                                        <p:cTn id="60" dur="26">
                                          <p:stCondLst>
                                            <p:cond delay="1808"/>
                                          </p:stCondLst>
                                        </p:cTn>
                                        <p:tgtEl>
                                          <p:spTgt spid="4">
                                            <p:txEl>
                                              <p:pRg st="2" end="2"/>
                                            </p:txEl>
                                          </p:spTgt>
                                        </p:tgtEl>
                                      </p:cBhvr>
                                      <p:to x="100000" y="95000"/>
                                    </p:animScale>
                                    <p:animScale>
                                      <p:cBhvr>
                                        <p:cTn id="61" dur="166" decel="50000">
                                          <p:stCondLst>
                                            <p:cond delay="1834"/>
                                          </p:stCondLst>
                                        </p:cTn>
                                        <p:tgtEl>
                                          <p:spTgt spid="4">
                                            <p:txEl>
                                              <p:pRg st="2" end="2"/>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4">
                                            <p:txEl>
                                              <p:pRg st="3" end="3"/>
                                            </p:txEl>
                                          </p:spTgt>
                                        </p:tgtEl>
                                        <p:attrNameLst>
                                          <p:attrName>style.visibility</p:attrName>
                                        </p:attrNameLst>
                                      </p:cBhvr>
                                      <p:to>
                                        <p:strVal val="visible"/>
                                      </p:to>
                                    </p:set>
                                    <p:animEffect transition="in" filter="wipe(down)">
                                      <p:cBhvr>
                                        <p:cTn id="66" dur="580">
                                          <p:stCondLst>
                                            <p:cond delay="0"/>
                                          </p:stCondLst>
                                        </p:cTn>
                                        <p:tgtEl>
                                          <p:spTgt spid="4">
                                            <p:txEl>
                                              <p:pRg st="3" end="3"/>
                                            </p:txEl>
                                          </p:spTgt>
                                        </p:tgtEl>
                                      </p:cBhvr>
                                    </p:animEffect>
                                    <p:anim calcmode="lin" valueType="num">
                                      <p:cBhvr>
                                        <p:cTn id="67"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xEl>
                                              <p:pRg st="3" end="3"/>
                                            </p:txEl>
                                          </p:spTgt>
                                        </p:tgtEl>
                                      </p:cBhvr>
                                      <p:to x="100000" y="60000"/>
                                    </p:animScale>
                                    <p:animScale>
                                      <p:cBhvr>
                                        <p:cTn id="73" dur="166" decel="50000">
                                          <p:stCondLst>
                                            <p:cond delay="676"/>
                                          </p:stCondLst>
                                        </p:cTn>
                                        <p:tgtEl>
                                          <p:spTgt spid="4">
                                            <p:txEl>
                                              <p:pRg st="3" end="3"/>
                                            </p:txEl>
                                          </p:spTgt>
                                        </p:tgtEl>
                                      </p:cBhvr>
                                      <p:to x="100000" y="100000"/>
                                    </p:animScale>
                                    <p:animScale>
                                      <p:cBhvr>
                                        <p:cTn id="74" dur="26">
                                          <p:stCondLst>
                                            <p:cond delay="1312"/>
                                          </p:stCondLst>
                                        </p:cTn>
                                        <p:tgtEl>
                                          <p:spTgt spid="4">
                                            <p:txEl>
                                              <p:pRg st="3" end="3"/>
                                            </p:txEl>
                                          </p:spTgt>
                                        </p:tgtEl>
                                      </p:cBhvr>
                                      <p:to x="100000" y="80000"/>
                                    </p:animScale>
                                    <p:animScale>
                                      <p:cBhvr>
                                        <p:cTn id="75" dur="166" decel="50000">
                                          <p:stCondLst>
                                            <p:cond delay="1338"/>
                                          </p:stCondLst>
                                        </p:cTn>
                                        <p:tgtEl>
                                          <p:spTgt spid="4">
                                            <p:txEl>
                                              <p:pRg st="3" end="3"/>
                                            </p:txEl>
                                          </p:spTgt>
                                        </p:tgtEl>
                                      </p:cBhvr>
                                      <p:to x="100000" y="100000"/>
                                    </p:animScale>
                                    <p:animScale>
                                      <p:cBhvr>
                                        <p:cTn id="76" dur="26">
                                          <p:stCondLst>
                                            <p:cond delay="1642"/>
                                          </p:stCondLst>
                                        </p:cTn>
                                        <p:tgtEl>
                                          <p:spTgt spid="4">
                                            <p:txEl>
                                              <p:pRg st="3" end="3"/>
                                            </p:txEl>
                                          </p:spTgt>
                                        </p:tgtEl>
                                      </p:cBhvr>
                                      <p:to x="100000" y="90000"/>
                                    </p:animScale>
                                    <p:animScale>
                                      <p:cBhvr>
                                        <p:cTn id="77" dur="166" decel="50000">
                                          <p:stCondLst>
                                            <p:cond delay="1668"/>
                                          </p:stCondLst>
                                        </p:cTn>
                                        <p:tgtEl>
                                          <p:spTgt spid="4">
                                            <p:txEl>
                                              <p:pRg st="3" end="3"/>
                                            </p:txEl>
                                          </p:spTgt>
                                        </p:tgtEl>
                                      </p:cBhvr>
                                      <p:to x="100000" y="100000"/>
                                    </p:animScale>
                                    <p:animScale>
                                      <p:cBhvr>
                                        <p:cTn id="78" dur="26">
                                          <p:stCondLst>
                                            <p:cond delay="1808"/>
                                          </p:stCondLst>
                                        </p:cTn>
                                        <p:tgtEl>
                                          <p:spTgt spid="4">
                                            <p:txEl>
                                              <p:pRg st="3" end="3"/>
                                            </p:txEl>
                                          </p:spTgt>
                                        </p:tgtEl>
                                      </p:cBhvr>
                                      <p:to x="100000" y="95000"/>
                                    </p:animScale>
                                    <p:animScale>
                                      <p:cBhvr>
                                        <p:cTn id="79" dur="166" decel="50000">
                                          <p:stCondLst>
                                            <p:cond delay="1834"/>
                                          </p:stCondLst>
                                        </p:cTn>
                                        <p:tgtEl>
                                          <p:spTgt spid="4">
                                            <p:txEl>
                                              <p:pRg st="3" end="3"/>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4">
                                            <p:txEl>
                                              <p:pRg st="4" end="4"/>
                                            </p:txEl>
                                          </p:spTgt>
                                        </p:tgtEl>
                                        <p:attrNameLst>
                                          <p:attrName>style.visibility</p:attrName>
                                        </p:attrNameLst>
                                      </p:cBhvr>
                                      <p:to>
                                        <p:strVal val="visible"/>
                                      </p:to>
                                    </p:set>
                                    <p:animEffect transition="in" filter="wipe(down)">
                                      <p:cBhvr>
                                        <p:cTn id="84" dur="580">
                                          <p:stCondLst>
                                            <p:cond delay="0"/>
                                          </p:stCondLst>
                                        </p:cTn>
                                        <p:tgtEl>
                                          <p:spTgt spid="4">
                                            <p:txEl>
                                              <p:pRg st="4" end="4"/>
                                            </p:txEl>
                                          </p:spTgt>
                                        </p:tgtEl>
                                      </p:cBhvr>
                                    </p:animEffect>
                                    <p:anim calcmode="lin" valueType="num">
                                      <p:cBhvr>
                                        <p:cTn id="85"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4">
                                            <p:txEl>
                                              <p:pRg st="4" end="4"/>
                                            </p:txEl>
                                          </p:spTgt>
                                        </p:tgtEl>
                                      </p:cBhvr>
                                      <p:to x="100000" y="60000"/>
                                    </p:animScale>
                                    <p:animScale>
                                      <p:cBhvr>
                                        <p:cTn id="91" dur="166" decel="50000">
                                          <p:stCondLst>
                                            <p:cond delay="676"/>
                                          </p:stCondLst>
                                        </p:cTn>
                                        <p:tgtEl>
                                          <p:spTgt spid="4">
                                            <p:txEl>
                                              <p:pRg st="4" end="4"/>
                                            </p:txEl>
                                          </p:spTgt>
                                        </p:tgtEl>
                                      </p:cBhvr>
                                      <p:to x="100000" y="100000"/>
                                    </p:animScale>
                                    <p:animScale>
                                      <p:cBhvr>
                                        <p:cTn id="92" dur="26">
                                          <p:stCondLst>
                                            <p:cond delay="1312"/>
                                          </p:stCondLst>
                                        </p:cTn>
                                        <p:tgtEl>
                                          <p:spTgt spid="4">
                                            <p:txEl>
                                              <p:pRg st="4" end="4"/>
                                            </p:txEl>
                                          </p:spTgt>
                                        </p:tgtEl>
                                      </p:cBhvr>
                                      <p:to x="100000" y="80000"/>
                                    </p:animScale>
                                    <p:animScale>
                                      <p:cBhvr>
                                        <p:cTn id="93" dur="166" decel="50000">
                                          <p:stCondLst>
                                            <p:cond delay="1338"/>
                                          </p:stCondLst>
                                        </p:cTn>
                                        <p:tgtEl>
                                          <p:spTgt spid="4">
                                            <p:txEl>
                                              <p:pRg st="4" end="4"/>
                                            </p:txEl>
                                          </p:spTgt>
                                        </p:tgtEl>
                                      </p:cBhvr>
                                      <p:to x="100000" y="100000"/>
                                    </p:animScale>
                                    <p:animScale>
                                      <p:cBhvr>
                                        <p:cTn id="94" dur="26">
                                          <p:stCondLst>
                                            <p:cond delay="1642"/>
                                          </p:stCondLst>
                                        </p:cTn>
                                        <p:tgtEl>
                                          <p:spTgt spid="4">
                                            <p:txEl>
                                              <p:pRg st="4" end="4"/>
                                            </p:txEl>
                                          </p:spTgt>
                                        </p:tgtEl>
                                      </p:cBhvr>
                                      <p:to x="100000" y="90000"/>
                                    </p:animScale>
                                    <p:animScale>
                                      <p:cBhvr>
                                        <p:cTn id="95" dur="166" decel="50000">
                                          <p:stCondLst>
                                            <p:cond delay="1668"/>
                                          </p:stCondLst>
                                        </p:cTn>
                                        <p:tgtEl>
                                          <p:spTgt spid="4">
                                            <p:txEl>
                                              <p:pRg st="4" end="4"/>
                                            </p:txEl>
                                          </p:spTgt>
                                        </p:tgtEl>
                                      </p:cBhvr>
                                      <p:to x="100000" y="100000"/>
                                    </p:animScale>
                                    <p:animScale>
                                      <p:cBhvr>
                                        <p:cTn id="96" dur="26">
                                          <p:stCondLst>
                                            <p:cond delay="1808"/>
                                          </p:stCondLst>
                                        </p:cTn>
                                        <p:tgtEl>
                                          <p:spTgt spid="4">
                                            <p:txEl>
                                              <p:pRg st="4" end="4"/>
                                            </p:txEl>
                                          </p:spTgt>
                                        </p:tgtEl>
                                      </p:cBhvr>
                                      <p:to x="100000" y="95000"/>
                                    </p:animScale>
                                    <p:animScale>
                                      <p:cBhvr>
                                        <p:cTn id="97" dur="166" decel="50000">
                                          <p:stCondLst>
                                            <p:cond delay="1834"/>
                                          </p:stCondLst>
                                        </p:cTn>
                                        <p:tgtEl>
                                          <p:spTgt spid="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DF27-3B16-A1C6-5499-299225FCC9EA}"/>
              </a:ext>
            </a:extLst>
          </p:cNvPr>
          <p:cNvSpPr>
            <a:spLocks noGrp="1"/>
          </p:cNvSpPr>
          <p:nvPr>
            <p:ph type="title"/>
          </p:nvPr>
        </p:nvSpPr>
        <p:spPr/>
        <p:txBody>
          <a:bodyPr/>
          <a:lstStyle/>
          <a:p>
            <a:r>
              <a:rPr lang="en-US" dirty="0">
                <a:solidFill>
                  <a:schemeClr val="bg1"/>
                </a:solidFill>
              </a:rPr>
              <a:t>Industry exposure</a:t>
            </a:r>
          </a:p>
        </p:txBody>
      </p:sp>
      <p:sp>
        <p:nvSpPr>
          <p:cNvPr id="3" name="Slide Number Placeholder 2">
            <a:extLst>
              <a:ext uri="{FF2B5EF4-FFF2-40B4-BE49-F238E27FC236}">
                <a16:creationId xmlns:a16="http://schemas.microsoft.com/office/drawing/2014/main" id="{8A00A9A4-678E-DF3C-3DE1-D5265E72D7AD}"/>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4" name="Content Placeholder 3">
            <a:extLst>
              <a:ext uri="{FF2B5EF4-FFF2-40B4-BE49-F238E27FC236}">
                <a16:creationId xmlns:a16="http://schemas.microsoft.com/office/drawing/2014/main" id="{4448E27A-AD5E-8A4B-8ED0-2AF8799A3147}"/>
              </a:ext>
            </a:extLst>
          </p:cNvPr>
          <p:cNvSpPr>
            <a:spLocks noGrp="1"/>
          </p:cNvSpPr>
          <p:nvPr>
            <p:ph sz="half" idx="14"/>
          </p:nvPr>
        </p:nvSpPr>
        <p:spPr>
          <a:xfrm>
            <a:off x="771733" y="2590800"/>
            <a:ext cx="6081553" cy="3505200"/>
          </a:xfrm>
        </p:spPr>
        <p:txBody>
          <a:bodyPr/>
          <a:lstStyle/>
          <a:p>
            <a:pPr marL="0" marR="0" algn="just">
              <a:lnSpc>
                <a:spcPct val="115000"/>
              </a:lnSpc>
              <a:spcAft>
                <a:spcPts val="1000"/>
              </a:spcAft>
            </a:pPr>
            <a:r>
              <a:rPr lang="en-US" sz="3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Alim Industries Limited</a:t>
            </a:r>
            <a:endParaRPr lang="en-US" sz="3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15000"/>
              </a:lnSpc>
              <a:spcAft>
                <a:spcPts val="1000"/>
              </a:spcAft>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BACIC Industrial Estate ,Sylhet </a:t>
            </a:r>
          </a:p>
          <a:p>
            <a:pPr marL="0" marR="0" algn="just">
              <a:lnSpc>
                <a:spcPct val="115000"/>
              </a:lnSpc>
              <a:spcAft>
                <a:spcPts val="1000"/>
              </a:spcAft>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Date of Visit :December 15,2021</a:t>
            </a:r>
          </a:p>
          <a:p>
            <a:pPr marL="0" marR="0" algn="just">
              <a:lnSpc>
                <a:spcPct val="115000"/>
              </a:lnSpc>
              <a:spcAft>
                <a:spcPts val="1000"/>
              </a:spcAft>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Observed several managerial and operational activities in different departments to gain precious knowledge</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51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7332-4D33-A01B-DC39-7C5EDC152248}"/>
              </a:ext>
            </a:extLst>
          </p:cNvPr>
          <p:cNvSpPr>
            <a:spLocks noGrp="1"/>
          </p:cNvSpPr>
          <p:nvPr>
            <p:ph type="title"/>
          </p:nvPr>
        </p:nvSpPr>
        <p:spPr>
          <a:xfrm>
            <a:off x="668905" y="1004062"/>
            <a:ext cx="10665845" cy="1325563"/>
          </a:xfrm>
        </p:spPr>
        <p:txBody>
          <a:bodyPr>
            <a:normAutofit fontScale="90000"/>
          </a:bodyPr>
          <a:lstStyle/>
          <a:p>
            <a:r>
              <a:rPr lang="en-US" sz="3200" b="1"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Habiganj Industrial Park</a:t>
            </a:r>
            <a:br>
              <a:rPr lang="en-US" sz="32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br>
            <a:endParaRPr lang="en-US" sz="6000" dirty="0">
              <a:solidFill>
                <a:schemeClr val="accent3"/>
              </a:solidFill>
              <a:latin typeface="Arial" panose="020B0604020202020204" pitchFamily="34" charset="0"/>
              <a:cs typeface="Arial" panose="020B0604020202020204" pitchFamily="34" charset="0"/>
            </a:endParaRPr>
          </a:p>
        </p:txBody>
      </p:sp>
      <p:sp useBgFill="1">
        <p:nvSpPr>
          <p:cNvPr id="3" name="Table Placeholder 2">
            <a:extLst>
              <a:ext uri="{FF2B5EF4-FFF2-40B4-BE49-F238E27FC236}">
                <a16:creationId xmlns:a16="http://schemas.microsoft.com/office/drawing/2014/main" id="{64D74E1E-573E-C185-13F4-4911020C376D}"/>
              </a:ext>
            </a:extLst>
          </p:cNvPr>
          <p:cNvSpPr>
            <a:spLocks noGrp="1"/>
          </p:cNvSpPr>
          <p:nvPr>
            <p:ph type="tbl" sz="quarter" idx="13"/>
          </p:nvPr>
        </p:nvSpPr>
        <p:spPr>
          <a:xfrm>
            <a:off x="666750" y="1875935"/>
            <a:ext cx="8147311" cy="3978003"/>
          </a:xfrm>
        </p:spPr>
        <p:txBody>
          <a:bodyPr>
            <a:noAutofit/>
          </a:bodyPr>
          <a:lstStyle/>
          <a:p>
            <a:pPr marL="0" marR="0" algn="just">
              <a:lnSpc>
                <a:spcPct val="115000"/>
              </a:lnSpc>
              <a:spcAft>
                <a:spcPts val="1000"/>
              </a:spcAft>
            </a:pP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Habiganj ,Sylhet</a:t>
            </a:r>
          </a:p>
          <a:p>
            <a:pPr marL="0" marR="0" algn="just">
              <a:lnSpc>
                <a:spcPct val="115000"/>
              </a:lnSpc>
              <a:spcAft>
                <a:spcPts val="1000"/>
              </a:spcAft>
            </a:pP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Date of Visit: March 17,2023</a:t>
            </a:r>
          </a:p>
          <a:p>
            <a:pPr marL="0" marR="0" algn="just">
              <a:lnSpc>
                <a:spcPct val="115000"/>
              </a:lnSpc>
              <a:spcAft>
                <a:spcPts val="1000"/>
              </a:spcAft>
            </a:pP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Analyzed the way of working and learned about the product line management , marketing strategies, customer segmentation and so on. </a:t>
            </a:r>
          </a:p>
          <a:p>
            <a:pPr marL="0" indent="0">
              <a:buNone/>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Habiganj Industrial Park is a significant industrial hub established by PRAN-RFL Group, a leading conglomerate in Bangladesh. This park spans over 300 acres of land and houses a diverse range of manufacturing units, including food, beverages, plastic products, and agriculture machinery. The industrial park is highly diversified, producing everyday essentials and items with high global demand, such as transformers, electric cables, bicycles, and melamine. Between the various production lines, </a:t>
            </a:r>
            <a:endParaRPr lang="en-US" sz="2000" dirty="0">
              <a:solidFill>
                <a:schemeClr val="bg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54CE1B6-3BA2-0FDD-D44E-398D6FEF417A}"/>
              </a:ext>
            </a:extLst>
          </p:cNvPr>
          <p:cNvSpPr>
            <a:spLocks noGrp="1"/>
          </p:cNvSpPr>
          <p:nvPr>
            <p:ph type="sldNum" sz="quarter" idx="12"/>
          </p:nvPr>
        </p:nvSpPr>
        <p:spPr>
          <a:xfrm>
            <a:off x="10872925" y="6464300"/>
            <a:ext cx="457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41336234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6449-8265-E2B2-3F8B-D268FA0BF52A}"/>
              </a:ext>
            </a:extLst>
          </p:cNvPr>
          <p:cNvSpPr>
            <a:spLocks noGrp="1"/>
          </p:cNvSpPr>
          <p:nvPr>
            <p:ph type="title"/>
          </p:nvPr>
        </p:nvSpPr>
        <p:spPr>
          <a:xfrm>
            <a:off x="1055802" y="1263192"/>
            <a:ext cx="10374198" cy="1291472"/>
          </a:xfrm>
        </p:spPr>
        <p:txBody>
          <a:bodyPr>
            <a:normAutofit/>
          </a:bodyPr>
          <a:lstStyle/>
          <a:p>
            <a:pPr marL="0" marR="0">
              <a:lnSpc>
                <a:spcPct val="115000"/>
              </a:lnSpc>
              <a:spcAft>
                <a:spcPts val="1000"/>
              </a:spcAft>
            </a:pPr>
            <a:r>
              <a:rPr lang="en-US" sz="3200" b="1" dirty="0">
                <a:effectLst/>
                <a:latin typeface="Arial" panose="020B0604020202020204" pitchFamily="34" charset="0"/>
                <a:ea typeface="Calibri" panose="020F0502020204030204" pitchFamily="34" charset="0"/>
                <a:cs typeface="Arial" panose="020B0604020202020204" pitchFamily="34" charset="0"/>
              </a:rPr>
              <a:t>Reference</a:t>
            </a:r>
            <a:br>
              <a:rPr lang="en-US" sz="3200" dirty="0">
                <a:effectLst/>
                <a:latin typeface="Arial" panose="020B0604020202020204" pitchFamily="34" charset="0"/>
                <a:ea typeface="Calibri" panose="020F050202020403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3" name="Table Placeholder 2">
            <a:extLst>
              <a:ext uri="{FF2B5EF4-FFF2-40B4-BE49-F238E27FC236}">
                <a16:creationId xmlns:a16="http://schemas.microsoft.com/office/drawing/2014/main" id="{770513C4-1A60-E6F0-CDE6-26B76A3B0086}"/>
              </a:ext>
            </a:extLst>
          </p:cNvPr>
          <p:cNvSpPr>
            <a:spLocks noGrp="1"/>
          </p:cNvSpPr>
          <p:nvPr>
            <p:ph type="tbl" sz="quarter" idx="13"/>
          </p:nvPr>
        </p:nvSpPr>
        <p:spPr/>
        <p:txBody>
          <a:bodyPr>
            <a:normAutofit/>
          </a:bodyPr>
          <a:lstStyle/>
          <a:p>
            <a:r>
              <a:rPr lang="en-US" b="1" dirty="0">
                <a:effectLst/>
                <a:latin typeface="Arial" panose="020B0604020202020204" pitchFamily="34" charset="0"/>
                <a:ea typeface="Calibri" panose="020F0502020204030204" pitchFamily="34" charset="0"/>
                <a:cs typeface="Arial" panose="020B0604020202020204" pitchFamily="34" charset="0"/>
              </a:rPr>
              <a:t>Dr. Fazle Elahi Md. Faisal </a:t>
            </a:r>
            <a:br>
              <a:rPr lang="en-US" dirty="0">
                <a:effectLst/>
                <a:latin typeface="Arial" panose="020B0604020202020204" pitchFamily="34" charset="0"/>
                <a:ea typeface="Calibri" panose="020F0502020204030204" pitchFamily="34" charset="0"/>
                <a:cs typeface="Arial" panose="020B0604020202020204" pitchFamily="34" charset="0"/>
              </a:rPr>
            </a:br>
            <a:r>
              <a:rPr lang="en-US" dirty="0">
                <a:effectLst/>
                <a:latin typeface="Arial" panose="020B0604020202020204" pitchFamily="34" charset="0"/>
                <a:ea typeface="Calibri" panose="020F0502020204030204" pitchFamily="34" charset="0"/>
                <a:cs typeface="Arial" panose="020B0604020202020204" pitchFamily="34" charset="0"/>
              </a:rPr>
              <a:t>Professor</a:t>
            </a:r>
            <a:br>
              <a:rPr lang="en-US" dirty="0">
                <a:effectLst/>
                <a:latin typeface="Arial" panose="020B0604020202020204" pitchFamily="34" charset="0"/>
                <a:ea typeface="Calibri" panose="020F0502020204030204" pitchFamily="34" charset="0"/>
                <a:cs typeface="Arial" panose="020B0604020202020204" pitchFamily="34" charset="0"/>
              </a:rPr>
            </a:br>
            <a:r>
              <a:rPr lang="en-US" dirty="0">
                <a:effectLst/>
                <a:latin typeface="Arial" panose="020B0604020202020204" pitchFamily="34" charset="0"/>
                <a:ea typeface="Calibri" panose="020F0502020204030204" pitchFamily="34" charset="0"/>
                <a:cs typeface="Arial" panose="020B0604020202020204" pitchFamily="34" charset="0"/>
              </a:rPr>
              <a:t>Department of Business Administration, SUST </a:t>
            </a:r>
            <a:br>
              <a:rPr lang="en-US" dirty="0">
                <a:effectLst/>
                <a:latin typeface="Arial" panose="020B0604020202020204" pitchFamily="34" charset="0"/>
                <a:ea typeface="Calibri" panose="020F0502020204030204" pitchFamily="34" charset="0"/>
                <a:cs typeface="Arial" panose="020B0604020202020204" pitchFamily="34" charset="0"/>
              </a:rPr>
            </a:br>
            <a:r>
              <a:rPr lang="en-US" dirty="0">
                <a:effectLst/>
                <a:latin typeface="Arial" panose="020B0604020202020204" pitchFamily="34" charset="0"/>
                <a:ea typeface="Calibri" panose="020F0502020204030204" pitchFamily="34" charset="0"/>
                <a:cs typeface="Arial" panose="020B0604020202020204" pitchFamily="34" charset="0"/>
              </a:rPr>
              <a:t>Finance and Banking </a:t>
            </a:r>
            <a:br>
              <a:rPr lang="en-US" dirty="0">
                <a:effectLst/>
                <a:latin typeface="Arial" panose="020B0604020202020204" pitchFamily="34" charset="0"/>
                <a:ea typeface="Calibri" panose="020F0502020204030204" pitchFamily="34" charset="0"/>
                <a:cs typeface="Arial" panose="020B0604020202020204" pitchFamily="34" charset="0"/>
              </a:rPr>
            </a:br>
            <a:r>
              <a:rPr lang="en-US" dirty="0">
                <a:effectLst/>
                <a:latin typeface="Arial" panose="020B0604020202020204" pitchFamily="34" charset="0"/>
                <a:ea typeface="Calibri" panose="020F0502020204030204" pitchFamily="34" charset="0"/>
                <a:cs typeface="Arial" panose="020B0604020202020204" pitchFamily="34" charset="0"/>
              </a:rPr>
              <a:t>Email: </a:t>
            </a:r>
            <a:r>
              <a:rPr lang="en-US" u="sng"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2"/>
              </a:rPr>
              <a:t>fazle.faisal-bus@sust.edu</a:t>
            </a:r>
            <a:r>
              <a:rPr lang="en-US" dirty="0">
                <a:effectLst/>
                <a:latin typeface="Arial" panose="020B0604020202020204" pitchFamily="34" charset="0"/>
                <a:ea typeface="Calibri" panose="020F0502020204030204" pitchFamily="34" charset="0"/>
                <a:cs typeface="Arial" panose="020B0604020202020204" pitchFamily="34" charset="0"/>
              </a:rPr>
              <a:t> </a:t>
            </a:r>
            <a:br>
              <a:rPr lang="en-US" dirty="0">
                <a:effectLst/>
                <a:latin typeface="Arial" panose="020B0604020202020204" pitchFamily="34" charset="0"/>
                <a:ea typeface="Calibri" panose="020F050202020403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62E407A-9C1C-6C7F-B3B3-86A87CE53E6E}"/>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5" name="Arrow: Right 4">
            <a:extLst>
              <a:ext uri="{FF2B5EF4-FFF2-40B4-BE49-F238E27FC236}">
                <a16:creationId xmlns:a16="http://schemas.microsoft.com/office/drawing/2014/main" id="{9F60C0CE-9CFC-2A29-3BC0-68F30FDD1704}"/>
              </a:ext>
            </a:extLst>
          </p:cNvPr>
          <p:cNvSpPr/>
          <p:nvPr/>
        </p:nvSpPr>
        <p:spPr>
          <a:xfrm>
            <a:off x="65988" y="1480008"/>
            <a:ext cx="1055802" cy="311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D60B46-4D92-0696-552F-AFBA5D30685C}"/>
              </a:ext>
            </a:extLst>
          </p:cNvPr>
          <p:cNvSpPr/>
          <p:nvPr/>
        </p:nvSpPr>
        <p:spPr>
          <a:xfrm>
            <a:off x="63833" y="6356350"/>
            <a:ext cx="12128167" cy="148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99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E551-3F04-6DF3-9991-3985C3521E15}"/>
              </a:ext>
            </a:extLst>
          </p:cNvPr>
          <p:cNvSpPr>
            <a:spLocks noGrp="1"/>
          </p:cNvSpPr>
          <p:nvPr>
            <p:ph type="ctrTitle"/>
          </p:nvPr>
        </p:nvSpPr>
        <p:spPr/>
        <p:txBody>
          <a:bodyPr/>
          <a:lstStyle/>
          <a:p>
            <a:r>
              <a:rPr lang="en-US" dirty="0"/>
              <a:t>Thank you</a:t>
            </a:r>
            <a:br>
              <a:rPr lang="en-US" dirty="0"/>
            </a:br>
            <a:br>
              <a:rPr lang="en-US" dirty="0"/>
            </a:br>
            <a:endParaRPr lang="en-US" dirty="0"/>
          </a:p>
        </p:txBody>
      </p:sp>
      <p:sp>
        <p:nvSpPr>
          <p:cNvPr id="3" name="Picture Placeholder 2">
            <a:extLst>
              <a:ext uri="{FF2B5EF4-FFF2-40B4-BE49-F238E27FC236}">
                <a16:creationId xmlns:a16="http://schemas.microsoft.com/office/drawing/2014/main" id="{AA15FF54-DAD5-305E-EB4F-2A6325CDD27D}"/>
              </a:ext>
            </a:extLst>
          </p:cNvPr>
          <p:cNvSpPr>
            <a:spLocks noGrp="1"/>
          </p:cNvSpPr>
          <p:nvPr>
            <p:ph type="pic" sz="quarter" idx="13"/>
          </p:nvPr>
        </p:nvSpPr>
        <p:spPr/>
        <p:txBody>
          <a:bodyPr/>
          <a:lstStyle/>
          <a:p>
            <a:endParaRPr lang="en-US"/>
          </a:p>
        </p:txBody>
      </p:sp>
      <p:sp>
        <p:nvSpPr>
          <p:cNvPr id="4" name="Arrow: Right 3">
            <a:hlinkClick r:id="rId2" action="ppaction://hlinksldjump"/>
            <a:extLst>
              <a:ext uri="{FF2B5EF4-FFF2-40B4-BE49-F238E27FC236}">
                <a16:creationId xmlns:a16="http://schemas.microsoft.com/office/drawing/2014/main" id="{157333D7-9DCE-C669-7B30-AED148280B35}"/>
              </a:ext>
            </a:extLst>
          </p:cNvPr>
          <p:cNvSpPr/>
          <p:nvPr/>
        </p:nvSpPr>
        <p:spPr>
          <a:xfrm>
            <a:off x="4643010" y="3519054"/>
            <a:ext cx="3362036" cy="122843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hlinkClick r:id="rId2" action="ppaction://hlinksldjump"/>
              </a:rPr>
              <a:t>HOME</a:t>
            </a:r>
            <a:endParaRPr lang="en-US" dirty="0"/>
          </a:p>
        </p:txBody>
      </p:sp>
    </p:spTree>
    <p:extLst>
      <p:ext uri="{BB962C8B-B14F-4D97-AF65-F5344CB8AC3E}">
        <p14:creationId xmlns:p14="http://schemas.microsoft.com/office/powerpoint/2010/main" val="336999790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719637" y="430213"/>
            <a:ext cx="6557963" cy="2667000"/>
          </a:xfrm>
        </p:spPr>
        <p:txBody>
          <a:bodyPr>
            <a:normAutofit/>
          </a:bodyPr>
          <a:lstStyle/>
          <a:p>
            <a:r>
              <a:rPr lang="en-US" dirty="0"/>
              <a:t>contract</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719637" y="3309743"/>
            <a:ext cx="6934297" cy="2668587"/>
          </a:xfrm>
        </p:spPr>
        <p:txBody>
          <a:bodyPr>
            <a:normAutofit/>
          </a:bodyPr>
          <a:lstStyle/>
          <a:p>
            <a:r>
              <a:rPr lang="en-US" sz="2000" b="1" dirty="0">
                <a:latin typeface="Arial" panose="020B0604020202020204" pitchFamily="34" charset="0"/>
                <a:cs typeface="Arial" panose="020B0604020202020204" pitchFamily="34" charset="0"/>
              </a:rPr>
              <a:t>Mobile Phone:017********</a:t>
            </a:r>
          </a:p>
          <a:p>
            <a:r>
              <a:rPr lang="en-US" sz="2000" b="1" dirty="0">
                <a:latin typeface="Arial" panose="020B0604020202020204" pitchFamily="34" charset="0"/>
                <a:cs typeface="Arial" panose="020B0604020202020204" pitchFamily="34" charset="0"/>
              </a:rPr>
              <a:t>Email: </a:t>
            </a:r>
            <a:r>
              <a:rPr lang="en-US" sz="2000" b="1" dirty="0">
                <a:latin typeface="Arial" panose="020B0604020202020204" pitchFamily="34" charset="0"/>
                <a:cs typeface="Arial" panose="020B0604020202020204" pitchFamily="34" charset="0"/>
                <a:hlinkClick r:id="rId3"/>
              </a:rPr>
              <a:t>towhida07@gmail.com</a:t>
            </a:r>
            <a:endParaRPr lang="en-US" sz="2000" b="1"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Address: </a:t>
            </a:r>
            <a:r>
              <a:rPr lang="en-US" altLang="en-US" sz="2000" b="1" dirty="0" err="1">
                <a:latin typeface="Arial" panose="020B0604020202020204" pitchFamily="34" charset="0"/>
                <a:cs typeface="Arial" panose="020B0604020202020204" pitchFamily="34" charset="0"/>
              </a:rPr>
              <a:t>Ghoradia</a:t>
            </a:r>
            <a:r>
              <a:rPr lang="en-US" altLang="en-US" sz="2000" b="1" dirty="0">
                <a:latin typeface="Arial" panose="020B0604020202020204" pitchFamily="34" charset="0"/>
                <a:cs typeface="Arial" panose="020B0604020202020204" pitchFamily="34" charset="0"/>
              </a:rPr>
              <a:t> ,P/O: </a:t>
            </a:r>
            <a:r>
              <a:rPr lang="en-US" altLang="en-US" sz="2000" b="1" dirty="0" err="1">
                <a:latin typeface="Arial" panose="020B0604020202020204" pitchFamily="34" charset="0"/>
                <a:cs typeface="Arial" panose="020B0604020202020204" pitchFamily="34" charset="0"/>
              </a:rPr>
              <a:t>Narsingdi</a:t>
            </a:r>
            <a:r>
              <a:rPr lang="en-US" altLang="en-US" sz="2000" b="1" dirty="0">
                <a:latin typeface="Arial" panose="020B0604020202020204" pitchFamily="34" charset="0"/>
                <a:cs typeface="Arial" panose="020B0604020202020204" pitchFamily="34" charset="0"/>
              </a:rPr>
              <a:t> Govt College,</a:t>
            </a:r>
          </a:p>
          <a:p>
            <a:r>
              <a:rPr lang="en-US" altLang="en-US" sz="2000" b="1" dirty="0" err="1">
                <a:latin typeface="Arial" panose="020B0604020202020204" pitchFamily="34" charset="0"/>
                <a:cs typeface="Arial" panose="020B0604020202020204" pitchFamily="34" charset="0"/>
              </a:rPr>
              <a:t>Narsingdi</a:t>
            </a:r>
            <a:r>
              <a:rPr lang="en-US" altLang="en-US" sz="2000" b="1" dirty="0">
                <a:latin typeface="Arial" panose="020B0604020202020204" pitchFamily="34" charset="0"/>
                <a:cs typeface="Arial" panose="020B0604020202020204" pitchFamily="34" charset="0"/>
              </a:rPr>
              <a:t> Sadar ,</a:t>
            </a:r>
            <a:r>
              <a:rPr lang="en-US" altLang="en-US" sz="2000" b="1" dirty="0" err="1">
                <a:latin typeface="Arial" panose="020B0604020202020204" pitchFamily="34" charset="0"/>
                <a:cs typeface="Arial" panose="020B0604020202020204" pitchFamily="34" charset="0"/>
              </a:rPr>
              <a:t>Narsingdi</a:t>
            </a:r>
            <a:endParaRPr lang="en-US" altLang="en-US" sz="20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a:xfrm>
            <a:off x="10967357" y="6356350"/>
            <a:ext cx="457200" cy="365125"/>
          </a:xfrm>
        </p:spPr>
        <p:txBody>
          <a:bodyPr/>
          <a:lstStyle/>
          <a:p>
            <a:fld id="{B5CEABB6-07DC-46E8-9B57-56EC44A396E5}" type="slidenum">
              <a:rPr lang="en-US" smtClean="0"/>
              <a:pPr/>
              <a:t>2</a:t>
            </a:fld>
            <a:endParaRPr lang="en-US" dirty="0"/>
          </a:p>
        </p:txBody>
      </p:sp>
      <p:sp>
        <p:nvSpPr>
          <p:cNvPr id="4" name="Rectangle 2">
            <a:extLst>
              <a:ext uri="{FF2B5EF4-FFF2-40B4-BE49-F238E27FC236}">
                <a16:creationId xmlns:a16="http://schemas.microsoft.com/office/drawing/2014/main" id="{3244376A-53B1-1480-1A35-B5EDDD76029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Arrow: Right 11">
            <a:extLst>
              <a:ext uri="{FF2B5EF4-FFF2-40B4-BE49-F238E27FC236}">
                <a16:creationId xmlns:a16="http://schemas.microsoft.com/office/drawing/2014/main" id="{B899173A-2F3D-BD3A-9DBA-18629D02E662}"/>
              </a:ext>
            </a:extLst>
          </p:cNvPr>
          <p:cNvSpPr/>
          <p:nvPr/>
        </p:nvSpPr>
        <p:spPr>
          <a:xfrm flipH="1">
            <a:off x="8814062" y="2368705"/>
            <a:ext cx="3377938" cy="627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1634" y="396408"/>
            <a:ext cx="6594768" cy="5537284"/>
          </a:xfrm>
        </p:spPr>
        <p:txBody>
          <a:bodyPr>
            <a:normAutofit/>
          </a:bodyPr>
          <a:lstStyle/>
          <a:p>
            <a:pPr>
              <a:lnSpc>
                <a:spcPct val="150000"/>
              </a:lnSpc>
            </a:pPr>
            <a:r>
              <a:rPr lang="en-US" sz="3200" dirty="0">
                <a:solidFill>
                  <a:schemeClr val="tx1"/>
                </a:solidFill>
              </a:rPr>
              <a:t>Personal information</a:t>
            </a:r>
            <a:br>
              <a:rPr lang="en-US" sz="3200" dirty="0">
                <a:solidFill>
                  <a:schemeClr val="tx1"/>
                </a:solidFill>
              </a:rPr>
            </a:br>
            <a:br>
              <a:rPr lang="en-US" sz="2400" dirty="0">
                <a:solidFill>
                  <a:schemeClr val="tx1"/>
                </a:solidFill>
              </a:rPr>
            </a:br>
            <a:r>
              <a:rPr lang="en-US" sz="2400" cap="none" dirty="0">
                <a:solidFill>
                  <a:schemeClr val="tx1"/>
                </a:solidFill>
              </a:rPr>
              <a:t>Date Od Birth: 09 December, 2001</a:t>
            </a:r>
            <a:br>
              <a:rPr lang="en-US" sz="2400" cap="none" dirty="0">
                <a:solidFill>
                  <a:schemeClr val="tx1"/>
                </a:solidFill>
              </a:rPr>
            </a:br>
            <a:r>
              <a:rPr lang="en-US" sz="2400" cap="none" dirty="0">
                <a:solidFill>
                  <a:schemeClr val="tx1"/>
                </a:solidFill>
              </a:rPr>
              <a:t>Father’s Name: Md Abdul Haque</a:t>
            </a:r>
            <a:br>
              <a:rPr lang="en-US" sz="2400" cap="none" dirty="0">
                <a:solidFill>
                  <a:schemeClr val="tx1"/>
                </a:solidFill>
              </a:rPr>
            </a:br>
            <a:r>
              <a:rPr lang="en-US" sz="2400" cap="none" dirty="0">
                <a:solidFill>
                  <a:schemeClr val="tx1"/>
                </a:solidFill>
              </a:rPr>
              <a:t>Profession: Businessman</a:t>
            </a:r>
            <a:br>
              <a:rPr lang="en-US" sz="2400" cap="none" dirty="0">
                <a:solidFill>
                  <a:schemeClr val="tx1"/>
                </a:solidFill>
              </a:rPr>
            </a:br>
            <a:r>
              <a:rPr lang="en-US" sz="2400" cap="none" dirty="0">
                <a:solidFill>
                  <a:schemeClr val="tx1"/>
                </a:solidFill>
              </a:rPr>
              <a:t>Mother’s Name: </a:t>
            </a:r>
            <a:r>
              <a:rPr lang="en-US" sz="2400" cap="none" dirty="0" err="1">
                <a:solidFill>
                  <a:schemeClr val="tx1"/>
                </a:solidFill>
              </a:rPr>
              <a:t>Shahnag</a:t>
            </a:r>
            <a:r>
              <a:rPr lang="en-US" sz="2400" cap="none" dirty="0">
                <a:solidFill>
                  <a:schemeClr val="tx1"/>
                </a:solidFill>
              </a:rPr>
              <a:t> </a:t>
            </a:r>
            <a:r>
              <a:rPr lang="en-US" sz="2400" cap="none" dirty="0" err="1">
                <a:solidFill>
                  <a:schemeClr val="tx1"/>
                </a:solidFill>
              </a:rPr>
              <a:t>Pervin</a:t>
            </a:r>
            <a:br>
              <a:rPr lang="en-US" sz="2400" cap="none" dirty="0">
                <a:solidFill>
                  <a:schemeClr val="tx1"/>
                </a:solidFill>
              </a:rPr>
            </a:br>
            <a:r>
              <a:rPr lang="en-US" sz="2400" cap="none" dirty="0">
                <a:solidFill>
                  <a:schemeClr val="tx1"/>
                </a:solidFill>
              </a:rPr>
              <a:t>Profession: Govt Service Holder</a:t>
            </a:r>
            <a:endParaRPr lang="en-US" sz="2400" dirty="0">
              <a:solidFill>
                <a:schemeClr val="tx1"/>
              </a:solidFill>
            </a:endParaRPr>
          </a:p>
        </p:txBody>
      </p:sp>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07248D1D-B238-47FA-4C81-408039A8707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707789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163632" y="1018095"/>
            <a:ext cx="5234134" cy="2017336"/>
          </a:xfrm>
        </p:spPr>
        <p:txBody>
          <a:bodyPr>
            <a:normAutofit fontScale="90000"/>
          </a:bodyPr>
          <a:lstStyle/>
          <a:p>
            <a:pPr marL="0" marR="0" algn="just">
              <a:lnSpc>
                <a:spcPct val="115000"/>
              </a:lnSpc>
              <a:spcAft>
                <a:spcPts val="1000"/>
              </a:spcAft>
            </a:pPr>
            <a:r>
              <a:rPr lang="en-US" sz="3200" dirty="0"/>
              <a:t>Professional summary</a:t>
            </a:r>
            <a:br>
              <a:rPr lang="en-US" dirty="0"/>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2017338"/>
            <a:ext cx="6594768" cy="2436652"/>
          </a:xfrm>
        </p:spPr>
        <p:txBody>
          <a:bodyPr>
            <a:normAutofit fontScale="70000" lnSpcReduction="20000"/>
          </a:bodyPr>
          <a:lstStyle/>
          <a:p>
            <a:pPr algn="just"/>
            <a:r>
              <a:rPr lang="en-US" sz="2400" dirty="0">
                <a:effectLst/>
                <a:latin typeface="Arial" panose="020B0604020202020204" pitchFamily="34" charset="0"/>
                <a:ea typeface="Calibri" panose="020F0502020204030204" pitchFamily="34" charset="0"/>
                <a:cs typeface="Arial" panose="020B0604020202020204" pitchFamily="34" charset="0"/>
              </a:rPr>
              <a:t>As a final-year BBA student majoring in Finance, I am seeking an internship in a bank as part of my academic curriculum. My goal is to apply my theoretical knowledge of financial management, banking operations, and investment analysis to real-world scenarios while gaining practical experience and developing essential skills to support my professional growth in the banking and financial services.</a:t>
            </a:r>
            <a:endParaRPr lang="en-US" dirty="0">
              <a:latin typeface="Arial" panose="020B0604020202020204" pitchFamily="34" charset="0"/>
              <a:cs typeface="Arial" panose="020B0604020202020204" pitchFamily="34" charset="0"/>
            </a:endParaRP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0"/>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8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95392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normAutofit/>
          </a:bodyPr>
          <a:lstStyle/>
          <a:p>
            <a:r>
              <a:rPr lang="en-US" sz="3200" dirty="0"/>
              <a:t>Educational background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2281287"/>
            <a:ext cx="6597650" cy="4073476"/>
          </a:xfrm>
        </p:spPr>
        <p:txBody>
          <a:bodyPr vert="horz" lIns="91440" tIns="45720" rIns="91440" bIns="45720" rtlCol="0" anchor="t">
            <a:normAutofit/>
          </a:bodyPr>
          <a:lstStyle/>
          <a:p>
            <a:pPr marL="0" marR="0" algn="just">
              <a:lnSpc>
                <a:spcPct val="115000"/>
              </a:lnSpc>
              <a:spcAft>
                <a:spcPts val="1000"/>
              </a:spcAft>
            </a:pPr>
            <a:r>
              <a:rPr lang="en-US" sz="2000" dirty="0">
                <a:effectLst/>
                <a:latin typeface="Arial" panose="020B0604020202020204" pitchFamily="34" charset="0"/>
                <a:ea typeface="Calibri" panose="020F0502020204030204" pitchFamily="34" charset="0"/>
                <a:cs typeface="Arial" panose="020B0604020202020204" pitchFamily="34" charset="0"/>
              </a:rPr>
              <a:t>Department of Business Administration</a:t>
            </a:r>
          </a:p>
          <a:p>
            <a:pPr marL="0" marR="0" algn="just">
              <a:lnSpc>
                <a:spcPct val="115000"/>
              </a:lnSpc>
              <a:spcAft>
                <a:spcPts val="1000"/>
              </a:spcAft>
            </a:pPr>
            <a:r>
              <a:rPr lang="en-US" sz="2000" dirty="0">
                <a:effectLst/>
                <a:latin typeface="Arial" panose="020B0604020202020204" pitchFamily="34" charset="0"/>
                <a:ea typeface="Calibri" panose="020F0502020204030204" pitchFamily="34" charset="0"/>
                <a:cs typeface="Arial" panose="020B0604020202020204" pitchFamily="34" charset="0"/>
              </a:rPr>
              <a:t>Major in Financing &amp; Banking</a:t>
            </a:r>
          </a:p>
          <a:p>
            <a:pPr marL="0" marR="0" algn="just">
              <a:lnSpc>
                <a:spcPct val="115000"/>
              </a:lnSpc>
              <a:spcAft>
                <a:spcPts val="1000"/>
              </a:spcAft>
            </a:pPr>
            <a:r>
              <a:rPr lang="en-US" sz="2000" dirty="0">
                <a:effectLst/>
                <a:latin typeface="Arial" panose="020B0604020202020204" pitchFamily="34" charset="0"/>
                <a:ea typeface="Calibri" panose="020F0502020204030204" pitchFamily="34" charset="0"/>
                <a:cs typeface="Arial" panose="020B0604020202020204" pitchFamily="34" charset="0"/>
              </a:rPr>
              <a:t>Shahjalal University of Science and technology ,Sylhet </a:t>
            </a:r>
          </a:p>
          <a:p>
            <a:pPr marL="0" marR="0" algn="just">
              <a:lnSpc>
                <a:spcPct val="115000"/>
              </a:lnSpc>
              <a:spcAft>
                <a:spcPts val="1000"/>
              </a:spcAft>
            </a:pPr>
            <a:r>
              <a:rPr lang="en-US" sz="2000" dirty="0">
                <a:effectLst/>
                <a:latin typeface="Arial" panose="020B0604020202020204" pitchFamily="34" charset="0"/>
                <a:ea typeface="Calibri" panose="020F0502020204030204" pitchFamily="34" charset="0"/>
                <a:cs typeface="Arial" panose="020B0604020202020204" pitchFamily="34" charset="0"/>
              </a:rPr>
              <a:t>Session:2019-2024</a:t>
            </a:r>
          </a:p>
          <a:p>
            <a:r>
              <a:rPr lang="en-US" sz="2000" dirty="0">
                <a:effectLst/>
                <a:latin typeface="Arial" panose="020B0604020202020204" pitchFamily="34" charset="0"/>
                <a:ea typeface="Calibri" panose="020F0502020204030204" pitchFamily="34" charset="0"/>
                <a:cs typeface="Arial" panose="020B0604020202020204" pitchFamily="34" charset="0"/>
              </a:rPr>
              <a:t>CGPA-3.81(Cumulative)</a:t>
            </a:r>
            <a:endParaRPr lang="en-US" sz="20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p:cTn id="13" dur="indefinite"/>
                                        <p:tgtEl>
                                          <p:spTgt spid="3">
                                            <p:txEl>
                                              <p:pRg st="0" end="0"/>
                                            </p:txEl>
                                          </p:spTgt>
                                        </p:tgtEl>
                                        <p:attrNameLst>
                                          <p:attrName>style.opacity</p:attrName>
                                        </p:attrNameLst>
                                      </p:cBhvr>
                                      <p:to>
                                        <p:strVal val="0.5"/>
                                      </p:to>
                                    </p:set>
                                    <p:animEffect filter="image" prLst="opacity: 0.5">
                                      <p:cBhvr rctx="IE">
                                        <p:cTn id="14" dur="indefinite"/>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childTnLst>
                                    <p:set>
                                      <p:cBhvr>
                                        <p:cTn id="18" dur="indefinite"/>
                                        <p:tgtEl>
                                          <p:spTgt spid="3">
                                            <p:txEl>
                                              <p:pRg st="1" end="1"/>
                                            </p:txEl>
                                          </p:spTgt>
                                        </p:tgtEl>
                                        <p:attrNameLst>
                                          <p:attrName>style.opacity</p:attrName>
                                        </p:attrNameLst>
                                      </p:cBhvr>
                                      <p:to>
                                        <p:strVal val="0.5"/>
                                      </p:to>
                                    </p:set>
                                    <p:animEffect filter="image" prLst="opacity: 0.5">
                                      <p:cBhvr rctx="IE">
                                        <p:cTn id="19" dur="indefinite"/>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childTnLst>
                                    <p:set>
                                      <p:cBhvr>
                                        <p:cTn id="23" dur="indefinite"/>
                                        <p:tgtEl>
                                          <p:spTgt spid="3">
                                            <p:txEl>
                                              <p:pRg st="2" end="2"/>
                                            </p:txEl>
                                          </p:spTgt>
                                        </p:tgtEl>
                                        <p:attrNameLst>
                                          <p:attrName>style.opacity</p:attrName>
                                        </p:attrNameLst>
                                      </p:cBhvr>
                                      <p:to>
                                        <p:strVal val="0.5"/>
                                      </p:to>
                                    </p:set>
                                    <p:animEffect filter="image" prLst="opacity: 0.5">
                                      <p:cBhvr rctx="IE">
                                        <p:cTn id="24" dur="indefinite"/>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0" nodeType="clickEffect">
                                  <p:stCondLst>
                                    <p:cond delay="0"/>
                                  </p:stCondLst>
                                  <p:childTnLst>
                                    <p:set>
                                      <p:cBhvr>
                                        <p:cTn id="28" dur="indefinite"/>
                                        <p:tgtEl>
                                          <p:spTgt spid="3">
                                            <p:txEl>
                                              <p:pRg st="3" end="3"/>
                                            </p:txEl>
                                          </p:spTgt>
                                        </p:tgtEl>
                                        <p:attrNameLst>
                                          <p:attrName>style.opacity</p:attrName>
                                        </p:attrNameLst>
                                      </p:cBhvr>
                                      <p:to>
                                        <p:strVal val="0.5"/>
                                      </p:to>
                                    </p:set>
                                    <p:animEffect filter="image" prLst="opacity: 0.5">
                                      <p:cBhvr rctx="IE">
                                        <p:cTn id="29" dur="indefinite"/>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0" nodeType="clickEffect">
                                  <p:stCondLst>
                                    <p:cond delay="0"/>
                                  </p:stCondLst>
                                  <p:childTnLst>
                                    <p:set>
                                      <p:cBhvr>
                                        <p:cTn id="33" dur="indefinite"/>
                                        <p:tgtEl>
                                          <p:spTgt spid="3">
                                            <p:txEl>
                                              <p:pRg st="4" end="4"/>
                                            </p:txEl>
                                          </p:spTgt>
                                        </p:tgtEl>
                                        <p:attrNameLst>
                                          <p:attrName>style.opacity</p:attrName>
                                        </p:attrNameLst>
                                      </p:cBhvr>
                                      <p:to>
                                        <p:strVal val="0.5"/>
                                      </p:to>
                                    </p:set>
                                    <p:animEffect filter="image" prLst="opacity: 0.5">
                                      <p:cBhvr rctx="IE">
                                        <p:cTn id="34"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2120202" y="896111"/>
            <a:ext cx="9290006" cy="1445155"/>
          </a:xfrm>
        </p:spPr>
        <p:txBody>
          <a:bodyPr vert="horz" lIns="91440" tIns="45720" rIns="91440" bIns="45720" rtlCol="0" anchor="t" anchorCtr="0">
            <a:normAutofit/>
          </a:bodyPr>
          <a:lstStyle/>
          <a:p>
            <a:r>
              <a:rPr lang="en-US" sz="3200" b="1" kern="1200" cap="all" baseline="0" dirty="0">
                <a:latin typeface="+mj-lt"/>
                <a:ea typeface="+mj-ea"/>
                <a:cs typeface="+mj-cs"/>
              </a:rPr>
              <a:t>Educational background (</a:t>
            </a:r>
            <a:r>
              <a:rPr lang="en-US" sz="3200" b="1" kern="1200" cap="all" baseline="0" dirty="0" err="1">
                <a:latin typeface="+mj-lt"/>
                <a:ea typeface="+mj-ea"/>
                <a:cs typeface="+mj-cs"/>
              </a:rPr>
              <a:t>Con’t</a:t>
            </a:r>
            <a:r>
              <a:rPr lang="en-US" sz="3200" b="1" kern="1200" cap="all" baseline="0" dirty="0">
                <a:latin typeface="+mj-lt"/>
                <a:ea typeface="+mj-ea"/>
                <a:cs typeface="+mj-cs"/>
              </a:rPr>
              <a:t>)</a:t>
            </a:r>
          </a:p>
        </p:txBody>
      </p:sp>
      <p:sp>
        <p:nvSpPr>
          <p:cNvPr id="10" name="TextBox 9">
            <a:extLst>
              <a:ext uri="{FF2B5EF4-FFF2-40B4-BE49-F238E27FC236}">
                <a16:creationId xmlns:a16="http://schemas.microsoft.com/office/drawing/2014/main" id="{2F902EEA-8B49-19FF-5D05-02D7C1CFB932}"/>
              </a:ext>
            </a:extLst>
          </p:cNvPr>
          <p:cNvSpPr txBox="1"/>
          <p:nvPr/>
        </p:nvSpPr>
        <p:spPr>
          <a:xfrm>
            <a:off x="1209675" y="2341266"/>
            <a:ext cx="5305425" cy="4123329"/>
          </a:xfrm>
          <a:prstGeom prst="rect">
            <a:avLst/>
          </a:prstGeom>
        </p:spPr>
        <p:txBody>
          <a:bodyPr vert="horz" lIns="91440" tIns="45720" rIns="91440" bIns="45720" rtlCol="0">
            <a:normAutofit/>
          </a:bodyPr>
          <a:lstStyle/>
          <a:p>
            <a:pPr marR="0">
              <a:lnSpc>
                <a:spcPts val="2000"/>
              </a:lnSpc>
              <a:spcAft>
                <a:spcPts val="1200"/>
              </a:spcAft>
            </a:pPr>
            <a:r>
              <a:rPr lang="en-US" b="1" dirty="0">
                <a:effectLst/>
              </a:rPr>
              <a:t>Secondary School Certificate (SSC)</a:t>
            </a:r>
          </a:p>
          <a:p>
            <a:pPr marR="0">
              <a:lnSpc>
                <a:spcPts val="2000"/>
              </a:lnSpc>
              <a:spcAft>
                <a:spcPts val="1200"/>
              </a:spcAft>
            </a:pPr>
            <a:r>
              <a:rPr lang="en-US" b="1" dirty="0">
                <a:effectLst/>
              </a:rPr>
              <a:t>Passing Year: 2017</a:t>
            </a:r>
          </a:p>
          <a:p>
            <a:pPr>
              <a:lnSpc>
                <a:spcPts val="2000"/>
              </a:lnSpc>
              <a:spcAft>
                <a:spcPts val="1200"/>
              </a:spcAft>
            </a:pPr>
            <a:r>
              <a:rPr lang="en-US" b="1" dirty="0">
                <a:effectLst/>
              </a:rPr>
              <a:t>Group : </a:t>
            </a:r>
            <a:r>
              <a:rPr lang="en-US" b="1" dirty="0" err="1">
                <a:effectLst/>
              </a:rPr>
              <a:t>Humainities</a:t>
            </a:r>
            <a:endParaRPr lang="en-US" b="1" dirty="0">
              <a:effectLst/>
            </a:endParaRPr>
          </a:p>
          <a:p>
            <a:pPr marR="0">
              <a:lnSpc>
                <a:spcPts val="2000"/>
              </a:lnSpc>
              <a:spcAft>
                <a:spcPts val="1200"/>
              </a:spcAft>
            </a:pPr>
            <a:r>
              <a:rPr lang="en-US" b="1" dirty="0" err="1">
                <a:effectLst/>
              </a:rPr>
              <a:t>Ghoradia</a:t>
            </a:r>
            <a:r>
              <a:rPr lang="en-US" b="1" dirty="0">
                <a:effectLst/>
              </a:rPr>
              <a:t> High School ,</a:t>
            </a:r>
            <a:r>
              <a:rPr lang="en-US" b="1" dirty="0" err="1">
                <a:effectLst/>
              </a:rPr>
              <a:t>Narsingdi</a:t>
            </a:r>
            <a:endParaRPr lang="en-US" b="1" dirty="0">
              <a:effectLst/>
            </a:endParaRPr>
          </a:p>
          <a:p>
            <a:pPr marR="0">
              <a:lnSpc>
                <a:spcPts val="2000"/>
              </a:lnSpc>
              <a:spcAft>
                <a:spcPts val="1200"/>
              </a:spcAft>
            </a:pPr>
            <a:r>
              <a:rPr lang="en-US" b="1" dirty="0">
                <a:effectLst/>
              </a:rPr>
              <a:t> GPA-4.94</a:t>
            </a:r>
          </a:p>
        </p:txBody>
      </p:sp>
      <p:sp>
        <p:nvSpPr>
          <p:cNvPr id="3" name="Subtitle 2">
            <a:extLst>
              <a:ext uri="{FF2B5EF4-FFF2-40B4-BE49-F238E27FC236}">
                <a16:creationId xmlns:a16="http://schemas.microsoft.com/office/drawing/2014/main" id="{1901B20D-4C28-4DA3-ABBD-718C22A5E58B}"/>
              </a:ext>
            </a:extLst>
          </p:cNvPr>
          <p:cNvSpPr>
            <a:spLocks noGrp="1"/>
          </p:cNvSpPr>
          <p:nvPr>
            <p:ph sz="half" idx="1"/>
          </p:nvPr>
        </p:nvSpPr>
        <p:spPr>
          <a:xfrm>
            <a:off x="6515100" y="2341266"/>
            <a:ext cx="4891420" cy="3793720"/>
          </a:xfrm>
        </p:spPr>
        <p:txBody>
          <a:bodyPr vert="horz" lIns="91440" tIns="45720" rIns="91440" bIns="45720" rtlCol="0">
            <a:normAutofit/>
          </a:bodyPr>
          <a:lstStyle/>
          <a:p>
            <a:pPr marL="0" marR="0"/>
            <a:r>
              <a:rPr lang="en-US" b="1" dirty="0">
                <a:effectLst/>
              </a:rPr>
              <a:t>Higher Secondary School Certificate (HSC)</a:t>
            </a:r>
          </a:p>
          <a:p>
            <a:pPr marL="0" marR="0"/>
            <a:r>
              <a:rPr lang="en-US" b="1" dirty="0">
                <a:effectLst/>
              </a:rPr>
              <a:t>Passing Year:	2019</a:t>
            </a:r>
          </a:p>
          <a:p>
            <a:pPr marL="0" marR="0"/>
            <a:r>
              <a:rPr lang="en-US" b="1" dirty="0">
                <a:effectLst/>
              </a:rPr>
              <a:t>Group : </a:t>
            </a:r>
            <a:r>
              <a:rPr lang="en-US" b="1" dirty="0" err="1">
                <a:effectLst/>
              </a:rPr>
              <a:t>Humainities</a:t>
            </a:r>
            <a:endParaRPr lang="en-US" b="1" dirty="0">
              <a:effectLst/>
            </a:endParaRPr>
          </a:p>
          <a:p>
            <a:pPr marL="0" marR="0"/>
            <a:r>
              <a:rPr lang="en-US" b="1" dirty="0" err="1">
                <a:effectLst/>
              </a:rPr>
              <a:t>Narsingdi</a:t>
            </a:r>
            <a:r>
              <a:rPr lang="en-US" b="1" dirty="0">
                <a:effectLst/>
              </a:rPr>
              <a:t> Govt. College , </a:t>
            </a:r>
            <a:r>
              <a:rPr lang="en-US" b="1" dirty="0" err="1">
                <a:effectLst/>
              </a:rPr>
              <a:t>Narsingdi</a:t>
            </a:r>
            <a:endParaRPr lang="en-US" b="1" dirty="0">
              <a:effectLst/>
            </a:endParaRPr>
          </a:p>
          <a:p>
            <a:pPr marL="0" marR="0"/>
            <a:r>
              <a:rPr lang="en-US" b="1" dirty="0">
                <a:effectLst/>
              </a:rPr>
              <a:t>GPA-4.96</a:t>
            </a:r>
          </a:p>
          <a:p>
            <a:pPr marL="0" marR="0"/>
            <a:r>
              <a:rPr lang="en-US" b="1" dirty="0">
                <a:effectLst/>
              </a:rPr>
              <a:t> </a:t>
            </a:r>
          </a:p>
          <a:p>
            <a:pPr marL="0" marR="0"/>
            <a:endParaRPr lang="en-US" b="1"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a:xfrm>
            <a:off x="10949320"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sp>
        <p:nvSpPr>
          <p:cNvPr id="13" name="Rectangle 12">
            <a:extLst>
              <a:ext uri="{FF2B5EF4-FFF2-40B4-BE49-F238E27FC236}">
                <a16:creationId xmlns:a16="http://schemas.microsoft.com/office/drawing/2014/main" id="{E8A23097-C580-CD7F-0A1C-1A2454E12250}"/>
              </a:ext>
            </a:extLst>
          </p:cNvPr>
          <p:cNvSpPr/>
          <p:nvPr/>
        </p:nvSpPr>
        <p:spPr>
          <a:xfrm>
            <a:off x="0" y="6464595"/>
            <a:ext cx="12192000" cy="221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2519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txEl>
                                              <p:pRg st="1" end="1"/>
                                            </p:txEl>
                                          </p:spTgt>
                                        </p:tgtEl>
                                      </p:cBhvr>
                                    </p:animEffect>
                                    <p:animScale>
                                      <p:cBhvr>
                                        <p:cTn id="17" dur="250" autoRev="1" fill="hold"/>
                                        <p:tgtEl>
                                          <p:spTgt spid="3">
                                            <p:txEl>
                                              <p:pRg st="1" end="1"/>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txEl>
                                              <p:pRg st="2" end="2"/>
                                            </p:txEl>
                                          </p:spTgt>
                                        </p:tgtEl>
                                      </p:cBhvr>
                                    </p:animEffect>
                                    <p:animScale>
                                      <p:cBhvr>
                                        <p:cTn id="22" dur="250" autoRev="1" fill="hold"/>
                                        <p:tgtEl>
                                          <p:spTgt spid="3">
                                            <p:txEl>
                                              <p:pRg st="2" end="2"/>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3">
                                            <p:txEl>
                                              <p:pRg st="3" end="3"/>
                                            </p:txEl>
                                          </p:spTgt>
                                        </p:tgtEl>
                                      </p:cBhvr>
                                    </p:animEffect>
                                    <p:animScale>
                                      <p:cBhvr>
                                        <p:cTn id="27" dur="250" autoRev="1" fill="hold"/>
                                        <p:tgtEl>
                                          <p:spTgt spid="3">
                                            <p:txEl>
                                              <p:pRg st="3" end="3"/>
                                            </p:txEl>
                                          </p:spTgt>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3">
                                            <p:txEl>
                                              <p:pRg st="4" end="4"/>
                                            </p:txEl>
                                          </p:spTgt>
                                        </p:tgtEl>
                                      </p:cBhvr>
                                    </p:animEffect>
                                    <p:animScale>
                                      <p:cBhvr>
                                        <p:cTn id="32" dur="250" autoRev="1" fill="hold"/>
                                        <p:tgtEl>
                                          <p:spTgt spid="3">
                                            <p:txEl>
                                              <p:pRg st="4" end="4"/>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3">
                                            <p:txEl>
                                              <p:pRg st="5" end="5"/>
                                            </p:txEl>
                                          </p:spTgt>
                                        </p:tgtEl>
                                      </p:cBhvr>
                                    </p:animEffect>
                                    <p:animScale>
                                      <p:cBhvr>
                                        <p:cTn id="37"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project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2" name="TextBox 1">
            <a:extLst>
              <a:ext uri="{FF2B5EF4-FFF2-40B4-BE49-F238E27FC236}">
                <a16:creationId xmlns:a16="http://schemas.microsoft.com/office/drawing/2014/main" id="{286C475F-3AC8-29A8-7D4A-80457717727D}"/>
              </a:ext>
            </a:extLst>
          </p:cNvPr>
          <p:cNvSpPr txBox="1"/>
          <p:nvPr/>
        </p:nvSpPr>
        <p:spPr>
          <a:xfrm>
            <a:off x="771736" y="2133396"/>
            <a:ext cx="9389288" cy="369331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 profitability , liquidity and sustainability of firms : a study on commercial banks of Bangladesh</a:t>
            </a:r>
          </a:p>
          <a:p>
            <a:r>
              <a:rPr lang="en-US" dirty="0">
                <a:latin typeface="Arial" panose="020B0604020202020204" pitchFamily="34" charset="0"/>
                <a:cs typeface="Arial" panose="020B0604020202020204" pitchFamily="34" charset="0"/>
              </a:rPr>
              <a:t>Year: 2022</a:t>
            </a:r>
          </a:p>
          <a:p>
            <a:r>
              <a:rPr lang="en-US" dirty="0">
                <a:latin typeface="Arial" panose="020B0604020202020204" pitchFamily="34" charset="0"/>
                <a:cs typeface="Arial" panose="020B0604020202020204" pitchFamily="34" charset="0"/>
              </a:rPr>
              <a:t>Author: MD </a:t>
            </a:r>
            <a:r>
              <a:rPr lang="en-US" dirty="0" err="1">
                <a:latin typeface="Arial" panose="020B0604020202020204" pitchFamily="34" charset="0"/>
                <a:cs typeface="Arial" panose="020B0604020202020204" pitchFamily="34" charset="0"/>
              </a:rPr>
              <a:t>mohammad</a:t>
            </a:r>
            <a:r>
              <a:rPr lang="en-US" dirty="0">
                <a:latin typeface="Arial" panose="020B0604020202020204" pitchFamily="34" charset="0"/>
                <a:cs typeface="Arial" panose="020B0604020202020204" pitchFamily="34" charset="0"/>
              </a:rPr>
              <a:t> Khaled </a:t>
            </a:r>
            <a:r>
              <a:rPr lang="en-US" dirty="0" err="1">
                <a:latin typeface="Arial" panose="020B0604020202020204" pitchFamily="34" charset="0"/>
                <a:cs typeface="Arial" panose="020B0604020202020204" pitchFamily="34" charset="0"/>
              </a:rPr>
              <a:t>rohman</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Dept of business administration</a:t>
            </a:r>
          </a:p>
          <a:p>
            <a:r>
              <a:rPr lang="en-US" dirty="0" err="1">
                <a:latin typeface="Arial" panose="020B0604020202020204" pitchFamily="34" charset="0"/>
                <a:cs typeface="Arial" panose="020B0604020202020204" pitchFamily="34" charset="0"/>
              </a:rPr>
              <a:t>Shahjal</a:t>
            </a:r>
            <a:r>
              <a:rPr lang="en-US" dirty="0">
                <a:latin typeface="Arial" panose="020B0604020202020204" pitchFamily="34" charset="0"/>
                <a:cs typeface="Arial" panose="020B0604020202020204" pitchFamily="34" charset="0"/>
              </a:rPr>
              <a:t> university of science &amp; technology, Sylhet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main objective of this study was to identify the profitability , liquidity and sustainability of the commercial banks from 2011 to 2020 which were listed on Bangladesh bank . We used various financial ratio to measure the performance and Atman’s Z score to </a:t>
            </a:r>
            <a:r>
              <a:rPr lang="en-US" dirty="0" err="1">
                <a:latin typeface="Arial" panose="020B0604020202020204" pitchFamily="34" charset="0"/>
                <a:cs typeface="Arial" panose="020B0604020202020204" pitchFamily="34" charset="0"/>
              </a:rPr>
              <a:t>examin</a:t>
            </a:r>
            <a:r>
              <a:rPr lang="en-US" dirty="0">
                <a:latin typeface="Arial" panose="020B0604020202020204" pitchFamily="34" charset="0"/>
                <a:cs typeface="Arial" panose="020B0604020202020204" pitchFamily="34" charset="0"/>
              </a:rPr>
              <a:t> the stability . The final result showed the positive  and healthy growth of those firms in Bangladesh .</a:t>
            </a:r>
          </a:p>
        </p:txBody>
      </p:sp>
    </p:spTree>
    <p:extLst>
      <p:ext uri="{BB962C8B-B14F-4D97-AF65-F5344CB8AC3E}">
        <p14:creationId xmlns:p14="http://schemas.microsoft.com/office/powerpoint/2010/main" val="41516945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Soft skills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11" name="Table 10">
            <a:extLst>
              <a:ext uri="{FF2B5EF4-FFF2-40B4-BE49-F238E27FC236}">
                <a16:creationId xmlns:a16="http://schemas.microsoft.com/office/drawing/2014/main" id="{1A4348FE-4643-3CE8-0618-DFD318BC6403}"/>
              </a:ext>
            </a:extLst>
          </p:cNvPr>
          <p:cNvGraphicFramePr>
            <a:graphicFrameLocks noGrp="1"/>
          </p:cNvGraphicFramePr>
          <p:nvPr>
            <p:extLst>
              <p:ext uri="{D42A27DB-BD31-4B8C-83A1-F6EECF244321}">
                <p14:modId xmlns:p14="http://schemas.microsoft.com/office/powerpoint/2010/main" val="4292227305"/>
              </p:ext>
            </p:extLst>
          </p:nvPr>
        </p:nvGraphicFramePr>
        <p:xfrm>
          <a:off x="3520439" y="1911926"/>
          <a:ext cx="7692506" cy="3011055"/>
        </p:xfrm>
        <a:graphic>
          <a:graphicData uri="http://schemas.openxmlformats.org/drawingml/2006/table">
            <a:tbl>
              <a:tblPr firstRow="1" bandRow="1">
                <a:tableStyleId>{22838BEF-8BB2-4498-84A7-C5851F593DF1}</a:tableStyleId>
              </a:tblPr>
              <a:tblGrid>
                <a:gridCol w="2307706">
                  <a:extLst>
                    <a:ext uri="{9D8B030D-6E8A-4147-A177-3AD203B41FA5}">
                      <a16:colId xmlns:a16="http://schemas.microsoft.com/office/drawing/2014/main" val="1255565982"/>
                    </a:ext>
                  </a:extLst>
                </a:gridCol>
                <a:gridCol w="5384800">
                  <a:extLst>
                    <a:ext uri="{9D8B030D-6E8A-4147-A177-3AD203B41FA5}">
                      <a16:colId xmlns:a16="http://schemas.microsoft.com/office/drawing/2014/main" val="2670160931"/>
                    </a:ext>
                  </a:extLst>
                </a:gridCol>
              </a:tblGrid>
              <a:tr h="1003685">
                <a:tc>
                  <a:txBody>
                    <a:bodyPr/>
                    <a:lstStyle/>
                    <a:p>
                      <a:r>
                        <a:rPr lang="en-US" b="1" dirty="0"/>
                        <a:t>Communication skill</a:t>
                      </a:r>
                    </a:p>
                  </a:txBody>
                  <a:tcPr/>
                </a:tc>
                <a:tc>
                  <a:txBody>
                    <a:bodyPr/>
                    <a:lstStyle/>
                    <a:p>
                      <a:r>
                        <a:rPr lang="en-US" b="1" dirty="0"/>
                        <a:t>The Ability To Effectively Convey Information And Ideas To Others</a:t>
                      </a:r>
                    </a:p>
                  </a:txBody>
                  <a:tcPr/>
                </a:tc>
                <a:extLst>
                  <a:ext uri="{0D108BD9-81ED-4DB2-BD59-A6C34878D82A}">
                    <a16:rowId xmlns:a16="http://schemas.microsoft.com/office/drawing/2014/main" val="3416078755"/>
                  </a:ext>
                </a:extLst>
              </a:tr>
              <a:tr h="1003685">
                <a:tc>
                  <a:txBody>
                    <a:bodyPr/>
                    <a:lstStyle/>
                    <a:p>
                      <a:r>
                        <a:rPr lang="en-US" b="1" dirty="0"/>
                        <a:t>Organizing skill</a:t>
                      </a:r>
                    </a:p>
                  </a:txBody>
                  <a:tcPr/>
                </a:tc>
                <a:tc>
                  <a:txBody>
                    <a:bodyPr/>
                    <a:lstStyle/>
                    <a:p>
                      <a:r>
                        <a:rPr lang="en-US" b="1" dirty="0"/>
                        <a:t>The Structured Arrangement Of Tasks And Resources To Achieve A Goal.</a:t>
                      </a:r>
                    </a:p>
                  </a:txBody>
                  <a:tcPr/>
                </a:tc>
                <a:extLst>
                  <a:ext uri="{0D108BD9-81ED-4DB2-BD59-A6C34878D82A}">
                    <a16:rowId xmlns:a16="http://schemas.microsoft.com/office/drawing/2014/main" val="4093471885"/>
                  </a:ext>
                </a:extLst>
              </a:tr>
              <a:tr h="1003685">
                <a:tc>
                  <a:txBody>
                    <a:bodyPr/>
                    <a:lstStyle/>
                    <a:p>
                      <a:r>
                        <a:rPr lang="en-US" b="1" dirty="0"/>
                        <a:t>Presentation &amp; negotiation skill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Art Of Delivering Content Clearly And Engagingly To An Audience.</a:t>
                      </a:r>
                    </a:p>
                    <a:p>
                      <a:endParaRPr lang="en-US" b="1" dirty="0"/>
                    </a:p>
                  </a:txBody>
                  <a:tcPr/>
                </a:tc>
                <a:extLst>
                  <a:ext uri="{0D108BD9-81ED-4DB2-BD59-A6C34878D82A}">
                    <a16:rowId xmlns:a16="http://schemas.microsoft.com/office/drawing/2014/main" val="519644849"/>
                  </a:ext>
                </a:extLst>
              </a:tr>
            </a:tbl>
          </a:graphicData>
        </a:graphic>
      </p:graphicFrame>
    </p:spTree>
    <p:extLst>
      <p:ext uri="{BB962C8B-B14F-4D97-AF65-F5344CB8AC3E}">
        <p14:creationId xmlns:p14="http://schemas.microsoft.com/office/powerpoint/2010/main" val="1418789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Technical skills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960096" y="0"/>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4" name="Content Placeholder 3">
            <a:extLst>
              <a:ext uri="{FF2B5EF4-FFF2-40B4-BE49-F238E27FC236}">
                <a16:creationId xmlns:a16="http://schemas.microsoft.com/office/drawing/2014/main" id="{7229AD5A-8186-5507-A6BA-4B61AFB4F4EB}"/>
              </a:ext>
            </a:extLst>
          </p:cNvPr>
          <p:cNvSpPr>
            <a:spLocks noGrp="1"/>
          </p:cNvSpPr>
          <p:nvPr>
            <p:ph sz="half" idx="16"/>
          </p:nvPr>
        </p:nvSpPr>
        <p:spPr>
          <a:xfrm>
            <a:off x="3803953" y="1745673"/>
            <a:ext cx="7615274" cy="4491615"/>
          </a:xfrm>
        </p:spPr>
        <p:txBody>
          <a:bodyPr/>
          <a:lstStyle/>
          <a:p>
            <a:pPr marL="0" marR="0" algn="just">
              <a:lnSpc>
                <a:spcPct val="115000"/>
              </a:lnSpc>
              <a:spcAft>
                <a:spcPts val="1000"/>
              </a:spcAft>
            </a:pPr>
            <a:r>
              <a:rPr lang="en-US" sz="1800" dirty="0">
                <a:effectLst/>
                <a:latin typeface="Arial" panose="020B0604020202020204" pitchFamily="34" charset="0"/>
                <a:ea typeface="Calibri" panose="020F0502020204030204" pitchFamily="34" charset="0"/>
                <a:cs typeface="Arial" panose="020B0604020202020204" pitchFamily="34" charset="0"/>
              </a:rPr>
              <a:t>Microsoft Word</a:t>
            </a:r>
          </a:p>
          <a:p>
            <a:pPr marL="0" marR="0" algn="just">
              <a:lnSpc>
                <a:spcPct val="115000"/>
              </a:lnSpc>
              <a:spcAft>
                <a:spcPts val="1000"/>
              </a:spcAft>
            </a:pPr>
            <a:r>
              <a:rPr lang="en-US" sz="1800" dirty="0">
                <a:effectLst/>
                <a:latin typeface="Arial" panose="020B0604020202020204" pitchFamily="34" charset="0"/>
                <a:ea typeface="Calibri" panose="020F0502020204030204" pitchFamily="34" charset="0"/>
                <a:cs typeface="Arial" panose="020B0604020202020204" pitchFamily="34" charset="0"/>
              </a:rPr>
              <a:t>Microsoft excel </a:t>
            </a:r>
          </a:p>
          <a:p>
            <a:pPr marL="0" marR="0" algn="just">
              <a:lnSpc>
                <a:spcPct val="115000"/>
              </a:lnSpc>
              <a:spcAft>
                <a:spcPts val="1000"/>
              </a:spcAft>
            </a:pPr>
            <a:r>
              <a:rPr lang="en-US" sz="1800" dirty="0">
                <a:effectLst/>
                <a:latin typeface="Arial" panose="020B0604020202020204" pitchFamily="34" charset="0"/>
                <a:ea typeface="Calibri" panose="020F0502020204030204" pitchFamily="34" charset="0"/>
                <a:cs typeface="Arial" panose="020B0604020202020204" pitchFamily="34" charset="0"/>
              </a:rPr>
              <a:t>Microsoft PowerPoint </a:t>
            </a:r>
          </a:p>
          <a:p>
            <a:pPr marL="0" marR="0" algn="just">
              <a:lnSpc>
                <a:spcPct val="115000"/>
              </a:lnSpc>
              <a:spcAft>
                <a:spcPts val="1000"/>
              </a:spcAft>
            </a:pPr>
            <a:r>
              <a:rPr lang="en-US" sz="1800" dirty="0">
                <a:effectLst/>
                <a:latin typeface="Arial" panose="020B0604020202020204" pitchFamily="34" charset="0"/>
                <a:ea typeface="Calibri" panose="020F0502020204030204" pitchFamily="34" charset="0"/>
                <a:cs typeface="Arial" panose="020B0604020202020204" pitchFamily="34" charset="0"/>
              </a:rPr>
              <a:t>Microsoft Access</a:t>
            </a:r>
          </a:p>
          <a:p>
            <a:pPr marL="0" indent="0">
              <a:buNone/>
            </a:pPr>
            <a:endParaRPr lang="en-US" dirty="0"/>
          </a:p>
        </p:txBody>
      </p:sp>
      <p:graphicFrame>
        <p:nvGraphicFramePr>
          <p:cNvPr id="5" name="Diagram 4">
            <a:extLst>
              <a:ext uri="{FF2B5EF4-FFF2-40B4-BE49-F238E27FC236}">
                <a16:creationId xmlns:a16="http://schemas.microsoft.com/office/drawing/2014/main" id="{4A5C5600-012F-1410-79B7-F8CAF8E6738A}"/>
              </a:ext>
            </a:extLst>
          </p:cNvPr>
          <p:cNvGraphicFramePr/>
          <p:nvPr>
            <p:extLst>
              <p:ext uri="{D42A27DB-BD31-4B8C-83A1-F6EECF244321}">
                <p14:modId xmlns:p14="http://schemas.microsoft.com/office/powerpoint/2010/main" val="3527465620"/>
              </p:ext>
            </p:extLst>
          </p:nvPr>
        </p:nvGraphicFramePr>
        <p:xfrm>
          <a:off x="2032000" y="719666"/>
          <a:ext cx="996573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graphicEl>
                                              <a:dgm id="{DA018203-A13D-459F-949C-1BEC1A8DE01B}"/>
                                            </p:graphicEl>
                                          </p:spTgt>
                                        </p:tgtEl>
                                      </p:cBhvr>
                                    </p:animEffect>
                                    <p:set>
                                      <p:cBhvr>
                                        <p:cTn id="7" dur="1" fill="hold">
                                          <p:stCondLst>
                                            <p:cond delay="499"/>
                                          </p:stCondLst>
                                        </p:cTn>
                                        <p:tgtEl>
                                          <p:spTgt spid="5">
                                            <p:graphicEl>
                                              <a:dgm id="{DA018203-A13D-459F-949C-1BEC1A8DE01B}"/>
                                            </p:graphicEl>
                                          </p:spTgt>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5">
                                            <p:graphicEl>
                                              <a:dgm id="{B5C2036B-EFCC-49CB-B9BE-8D472FAFFECB}"/>
                                            </p:graphicEl>
                                          </p:spTgt>
                                        </p:tgtEl>
                                      </p:cBhvr>
                                    </p:animEffect>
                                    <p:set>
                                      <p:cBhvr>
                                        <p:cTn id="10" dur="1" fill="hold">
                                          <p:stCondLst>
                                            <p:cond delay="499"/>
                                          </p:stCondLst>
                                        </p:cTn>
                                        <p:tgtEl>
                                          <p:spTgt spid="5">
                                            <p:graphicEl>
                                              <a:dgm id="{B5C2036B-EFCC-49CB-B9BE-8D472FAFFECB}"/>
                                            </p:graphicEl>
                                          </p:spTgt>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500"/>
                                        <p:tgtEl>
                                          <p:spTgt spid="5">
                                            <p:graphicEl>
                                              <a:dgm id="{B207381F-557E-4194-8DE8-2BFB1C75065A}"/>
                                            </p:graphicEl>
                                          </p:spTgt>
                                        </p:tgtEl>
                                      </p:cBhvr>
                                    </p:animEffect>
                                    <p:set>
                                      <p:cBhvr>
                                        <p:cTn id="13" dur="1" fill="hold">
                                          <p:stCondLst>
                                            <p:cond delay="499"/>
                                          </p:stCondLst>
                                        </p:cTn>
                                        <p:tgtEl>
                                          <p:spTgt spid="5">
                                            <p:graphicEl>
                                              <a:dgm id="{B207381F-557E-4194-8DE8-2BFB1C75065A}"/>
                                            </p:graphicEl>
                                          </p:spTgt>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500"/>
                                        <p:tgtEl>
                                          <p:spTgt spid="5">
                                            <p:graphicEl>
                                              <a:dgm id="{711D284E-E444-4CF5-9026-C0E20AD4F529}"/>
                                            </p:graphicEl>
                                          </p:spTgt>
                                        </p:tgtEl>
                                      </p:cBhvr>
                                    </p:animEffect>
                                    <p:set>
                                      <p:cBhvr>
                                        <p:cTn id="16" dur="1" fill="hold">
                                          <p:stCondLst>
                                            <p:cond delay="499"/>
                                          </p:stCondLst>
                                        </p:cTn>
                                        <p:tgtEl>
                                          <p:spTgt spid="5">
                                            <p:graphicEl>
                                              <a:dgm id="{711D284E-E444-4CF5-9026-C0E20AD4F529}"/>
                                            </p:graphicEl>
                                          </p:spTgt>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5">
                                            <p:graphicEl>
                                              <a:dgm id="{364AD7C6-10EF-4B08-891B-B71C4A091C15}"/>
                                            </p:graphicEl>
                                          </p:spTgt>
                                        </p:tgtEl>
                                      </p:cBhvr>
                                    </p:animEffect>
                                    <p:set>
                                      <p:cBhvr>
                                        <p:cTn id="19" dur="1" fill="hold">
                                          <p:stCondLst>
                                            <p:cond delay="499"/>
                                          </p:stCondLst>
                                        </p:cTn>
                                        <p:tgtEl>
                                          <p:spTgt spid="5">
                                            <p:graphicEl>
                                              <a:dgm id="{364AD7C6-10EF-4B08-891B-B71C4A091C15}"/>
                                            </p:graphicEl>
                                          </p:spTgt>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5">
                                            <p:graphicEl>
                                              <a:dgm id="{068A7ADC-8249-4B7B-8ABE-0919F4276593}"/>
                                            </p:graphicEl>
                                          </p:spTgt>
                                        </p:tgtEl>
                                      </p:cBhvr>
                                    </p:animEffect>
                                    <p:set>
                                      <p:cBhvr>
                                        <p:cTn id="22" dur="1" fill="hold">
                                          <p:stCondLst>
                                            <p:cond delay="499"/>
                                          </p:stCondLst>
                                        </p:cTn>
                                        <p:tgtEl>
                                          <p:spTgt spid="5">
                                            <p:graphicEl>
                                              <a:dgm id="{068A7ADC-8249-4B7B-8ABE-0919F4276593}"/>
                                            </p:graphicEl>
                                          </p:spTgt>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500"/>
                                        <p:tgtEl>
                                          <p:spTgt spid="5">
                                            <p:graphicEl>
                                              <a:dgm id="{046FC76F-70CF-4134-8758-296B6BB8B1EE}"/>
                                            </p:graphicEl>
                                          </p:spTgt>
                                        </p:tgtEl>
                                      </p:cBhvr>
                                    </p:animEffect>
                                    <p:set>
                                      <p:cBhvr>
                                        <p:cTn id="25" dur="1" fill="hold">
                                          <p:stCondLst>
                                            <p:cond delay="499"/>
                                          </p:stCondLst>
                                        </p:cTn>
                                        <p:tgtEl>
                                          <p:spTgt spid="5">
                                            <p:graphicEl>
                                              <a:dgm id="{046FC76F-70CF-4134-8758-296B6BB8B1EE}"/>
                                            </p:graphicEl>
                                          </p:spTgt>
                                        </p:tgtEl>
                                        <p:attrNameLst>
                                          <p:attrName>style.visibility</p:attrName>
                                        </p:attrNameLst>
                                      </p:cBhvr>
                                      <p:to>
                                        <p:strVal val="hidden"/>
                                      </p:to>
                                    </p:set>
                                  </p:childTnLst>
                                </p:cTn>
                              </p:par>
                              <p:par>
                                <p:cTn id="26" presetID="22" presetClass="exit" presetSubtype="1" fill="hold" grpId="0" nodeType="withEffect">
                                  <p:stCondLst>
                                    <p:cond delay="0"/>
                                  </p:stCondLst>
                                  <p:childTnLst>
                                    <p:animEffect transition="out" filter="wipe(up)">
                                      <p:cBhvr>
                                        <p:cTn id="27" dur="500"/>
                                        <p:tgtEl>
                                          <p:spTgt spid="5">
                                            <p:graphicEl>
                                              <a:dgm id="{4EE29D1C-58A2-4E9F-BF34-F71ABB465EA5}"/>
                                            </p:graphicEl>
                                          </p:spTgt>
                                        </p:tgtEl>
                                      </p:cBhvr>
                                    </p:animEffect>
                                    <p:set>
                                      <p:cBhvr>
                                        <p:cTn id="28" dur="1" fill="hold">
                                          <p:stCondLst>
                                            <p:cond delay="499"/>
                                          </p:stCondLst>
                                        </p:cTn>
                                        <p:tgtEl>
                                          <p:spTgt spid="5">
                                            <p:graphicEl>
                                              <a:dgm id="{4EE29D1C-58A2-4E9F-BF34-F71ABB465EA5}"/>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{E52B5553-FA29-4075-99D1-08BB7C5AA5A7}tf33968143_win32</Template>
  <TotalTime>161</TotalTime>
  <Words>694</Words>
  <Application>Microsoft Office PowerPoint</Application>
  <PresentationFormat>Widescreen</PresentationFormat>
  <Paragraphs>111</Paragraphs>
  <Slides>18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Next LT Pro</vt:lpstr>
      <vt:lpstr>Calibri</vt:lpstr>
      <vt:lpstr>Times New Roman</vt:lpstr>
      <vt:lpstr>Custom</vt:lpstr>
      <vt:lpstr>CURRICULUM VITAE  OF TOWHIDA AKTER  Shahjala university of science &amp; technology, Sylhet-3114  website: http://www.sust.edu</vt:lpstr>
      <vt:lpstr>contract</vt:lpstr>
      <vt:lpstr>Personal information  Date Od Birth: 09 December, 2001 Father’s Name: Md Abdul Haque Profession: Businessman Mother’s Name: Shahnag Pervin Profession: Govt Service Holder</vt:lpstr>
      <vt:lpstr>Professional summary    </vt:lpstr>
      <vt:lpstr>Educational background</vt:lpstr>
      <vt:lpstr>Educational background (Con’t)</vt:lpstr>
      <vt:lpstr>project</vt:lpstr>
      <vt:lpstr>Soft skills</vt:lpstr>
      <vt:lpstr>Technical skills</vt:lpstr>
      <vt:lpstr>languages</vt:lpstr>
      <vt:lpstr>interests​</vt:lpstr>
      <vt:lpstr>Hobbies  </vt:lpstr>
      <vt:lpstr>Extracurricular  Activities </vt:lpstr>
      <vt:lpstr>Achievements </vt:lpstr>
      <vt:lpstr>Industry exposure</vt:lpstr>
      <vt:lpstr>Habiganj Industrial Park </vt:lpstr>
      <vt:lpstr>Reference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Towhida</dc:creator>
  <cp:lastModifiedBy>Towhida</cp:lastModifiedBy>
  <cp:revision>16</cp:revision>
  <dcterms:created xsi:type="dcterms:W3CDTF">2025-01-28T17:38:59Z</dcterms:created>
  <dcterms:modified xsi:type="dcterms:W3CDTF">2025-01-28T20:20:39Z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